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handoutMasterIdLst>
    <p:handoutMasterId r:id="rId40"/>
  </p:handoutMasterIdLst>
  <p:sldIdLst>
    <p:sldId id="256" r:id="rId3"/>
    <p:sldId id="279" r:id="rId4"/>
    <p:sldId id="292" r:id="rId5"/>
    <p:sldId id="293" r:id="rId6"/>
    <p:sldId id="296" r:id="rId7"/>
    <p:sldId id="295" r:id="rId8"/>
    <p:sldId id="297" r:id="rId9"/>
    <p:sldId id="298" r:id="rId10"/>
    <p:sldId id="299" r:id="rId11"/>
    <p:sldId id="300" r:id="rId12"/>
    <p:sldId id="301" r:id="rId13"/>
    <p:sldId id="302" r:id="rId14"/>
    <p:sldId id="303" r:id="rId15"/>
    <p:sldId id="304" r:id="rId16"/>
    <p:sldId id="305" r:id="rId17"/>
    <p:sldId id="306" r:id="rId18"/>
    <p:sldId id="307" r:id="rId19"/>
    <p:sldId id="308" r:id="rId20"/>
    <p:sldId id="309" r:id="rId21"/>
    <p:sldId id="310" r:id="rId22"/>
    <p:sldId id="311" r:id="rId23"/>
    <p:sldId id="312" r:id="rId24"/>
    <p:sldId id="313" r:id="rId25"/>
    <p:sldId id="314" r:id="rId26"/>
    <p:sldId id="315" r:id="rId27"/>
    <p:sldId id="316" r:id="rId28"/>
    <p:sldId id="317" r:id="rId29"/>
    <p:sldId id="318" r:id="rId30"/>
    <p:sldId id="321" r:id="rId31"/>
    <p:sldId id="322" r:id="rId32"/>
    <p:sldId id="323" r:id="rId33"/>
    <p:sldId id="324" r:id="rId34"/>
    <p:sldId id="325" r:id="rId35"/>
    <p:sldId id="326" r:id="rId36"/>
    <p:sldId id="327" r:id="rId37"/>
    <p:sldId id="257" r:id="rId38"/>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2221"/>
    <a:srgbClr val="F618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showOutlineIcons="0">
    <p:restoredLeft sz="15620"/>
    <p:restoredTop sz="94660"/>
  </p:normalViewPr>
  <p:slideViewPr>
    <p:cSldViewPr snapToGrid="0" showGuides="1">
      <p:cViewPr>
        <p:scale>
          <a:sx n="75" d="100"/>
          <a:sy n="75" d="100"/>
        </p:scale>
        <p:origin x="2064" y="1181"/>
      </p:cViewPr>
      <p:guideLst>
        <p:guide orient="horz" pos="2160"/>
        <p:guide pos="2880"/>
      </p:guideLst>
    </p:cSldViewPr>
  </p:slideViewPr>
  <p:notesTextViewPr>
    <p:cViewPr>
      <p:scale>
        <a:sx n="1" d="1"/>
        <a:sy n="1" d="1"/>
      </p:scale>
      <p:origin x="0" y="0"/>
    </p:cViewPr>
  </p:notesTextViewPr>
  <p:sorterViewPr showFormatting="0">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handoutMaster" Target="handoutMasters/handoutMaster1.xml"/><Relationship Id="rId4" Type="http://schemas.openxmlformats.org/officeDocument/2006/relationships/slide" Target="slides/slide2.xml"/><Relationship Id="rId39" Type="http://schemas.openxmlformats.org/officeDocument/2006/relationships/notesMaster" Target="notesMasters/notesMaster1.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pPr fontAlgn="base"/>
            <a:fld id="{D2A48B96-639E-45A3-A0BA-2464DFDB1FAA}" type="datetimeFigureOut">
              <a:rPr lang="zh-CN" altLang="en-US" strike="noStrike" noProof="1" smtClean="0">
                <a:latin typeface="Arial" panose="020B0604020202020204" pitchFamily="34" charset="0"/>
                <a:ea typeface="Arial" panose="020B0604020202020204" pitchFamily="34" charset="0"/>
                <a:cs typeface="+mn-cs"/>
              </a:rPr>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nchorCtr="0"/>
          <a:p>
            <a:pPr lvl="0"/>
            <a:r>
              <a:rPr lang="zh-CN" altLang="en-US"/>
              <a:t> Click to edit Master text style</a:t>
            </a:r>
            <a:endParaRPr lang="zh-CN" altLang="en-US"/>
          </a:p>
          <a:p>
            <a:pPr lvl="0"/>
            <a:r>
              <a:rPr lang="zh-CN" altLang="en-US"/>
              <a:t>              Second level</a:t>
            </a:r>
            <a:endParaRPr lang="zh-CN" altLang="en-US"/>
          </a:p>
          <a:p>
            <a:pPr lvl="0"/>
            <a:r>
              <a:rPr lang="zh-CN" altLang="en-US"/>
              <a:t>                            Third level</a:t>
            </a:r>
            <a:endParaRPr lang="zh-CN" altLang="en-US"/>
          </a:p>
          <a:p>
            <a:pPr lvl="0"/>
            <a:r>
              <a:rPr lang="zh-CN" altLang="en-US"/>
              <a:t>                                      Fourth level</a:t>
            </a:r>
            <a:endParaRPr lang="zh-CN" altLang="en-US"/>
          </a:p>
          <a:p>
            <a:pPr lvl="0"/>
            <a:r>
              <a:rPr lang="zh-CN" altLang="en-US"/>
              <a:t>                                                    Fifth level</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pPr fontAlgn="base"/>
            <a:fld id="{A6837353-30EB-4A48-80EB-173D804AEFBD}" type="slidenum">
              <a:rPr lang="zh-CN" altLang="en-US" strike="noStrike" noProof="1" smtClean="0">
                <a:latin typeface="Arial" panose="020B0604020202020204" pitchFamily="34" charset="0"/>
                <a:ea typeface="Arial" panose="020B0604020202020204" pitchFamily="34" charset="0"/>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smtClean="0"/>
              <a:t>Click to edit Master title style</a:t>
            </a:r>
            <a:endParaRPr lang="zh-CN" altLang="en-US" strike="noStrike" noProof="1" smtClean="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smtClean="0"/>
              <a:t>Click to edit Master title style</a:t>
            </a:r>
            <a:endParaRPr lang="zh-CN" altLang="en-US" strike="noStrike" noProof="1" smtClean="0"/>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6087A6AC-F4CC-4AE9-9544-8D77F31D3FDC}" type="slidenum">
              <a:rPr kumimoji="0" lang="zh-CN" altLang="en-US" sz="12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Click to edit Master title style</a:t>
            </a:r>
            <a:endParaRPr lang="zh-CN" altLang="en-US" strike="noStrike" noProof="1" smtClean="0"/>
          </a:p>
        </p:txBody>
      </p:sp>
      <p:sp>
        <p:nvSpPr>
          <p:cNvPr id="3" name="内容占位符 2"/>
          <p:cNvSpPr>
            <a:spLocks noGrp="1"/>
          </p:cNvSpPr>
          <p:nvPr>
            <p:ph idx="1" hasCustomPrompt="1"/>
          </p:nvPr>
        </p:nvSpPr>
        <p:spPr/>
        <p:txBody>
          <a:bodyPr/>
          <a:lstStyle/>
          <a:p>
            <a:pPr lvl="0" fontAlgn="auto"/>
            <a:r>
              <a:rPr lang="zh-CN" altLang="en-US" strike="noStrike" noProof="1" smtClean="0"/>
              <a:t> Click to edit Master text style</a:t>
            </a:r>
            <a:endParaRPr lang="zh-CN" altLang="en-US" strike="noStrike" noProof="1" smtClean="0"/>
          </a:p>
          <a:p>
            <a:pPr lvl="0" fontAlgn="auto"/>
            <a:r>
              <a:rPr lang="zh-CN" altLang="en-US" strike="noStrike" noProof="1" smtClean="0"/>
              <a:t>              Second level</a:t>
            </a:r>
            <a:endParaRPr lang="zh-CN" altLang="en-US" strike="noStrike" noProof="1" smtClean="0"/>
          </a:p>
          <a:p>
            <a:pPr lvl="0" fontAlgn="auto"/>
            <a:r>
              <a:rPr lang="zh-CN" altLang="en-US" strike="noStrike" noProof="1" smtClean="0"/>
              <a:t>                            Third level</a:t>
            </a:r>
            <a:endParaRPr lang="zh-CN" altLang="en-US" strike="noStrike" noProof="1" smtClean="0"/>
          </a:p>
          <a:p>
            <a:pPr lvl="0" fontAlgn="auto"/>
            <a:r>
              <a:rPr lang="zh-CN" altLang="en-US" strike="noStrike" noProof="1" smtClean="0"/>
              <a:t>                                      Fourth level</a:t>
            </a:r>
            <a:endParaRPr lang="zh-CN" altLang="en-US" strike="noStrike" noProof="1" smtClean="0"/>
          </a:p>
          <a:p>
            <a:pPr lvl="0" fontAlgn="auto"/>
            <a:r>
              <a:rPr lang="zh-CN" altLang="en-US" strike="noStrike" noProof="1" smtClean="0"/>
              <a:t>                                                    Fifth level</a:t>
            </a:r>
            <a:endParaRPr lang="zh-CN" altLang="en-US" strike="noStrike" noProof="1" smtClean="0"/>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6087A6AC-F4CC-4AE9-9544-8D77F31D3FDC}" type="slidenum">
              <a:rPr kumimoji="0" lang="zh-CN" altLang="en-US" sz="12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p>
            <a:pPr lvl="0"/>
            <a:r>
              <a:rPr lang="zh-CN" altLang="en-US" dirty="0"/>
              <a:t>Click to edit Master title style</a:t>
            </a:r>
            <a:endParaRPr lang="zh-CN" altLang="en-US"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nchorCtr="0"/>
          <a:p>
            <a:pPr lvl="0"/>
            <a:r>
              <a:rPr lang="zh-CN" altLang="en-US" dirty="0"/>
              <a:t> Click to edit Master text style</a:t>
            </a:r>
            <a:endParaRPr lang="zh-CN" altLang="en-US" dirty="0"/>
          </a:p>
          <a:p>
            <a:pPr lvl="0"/>
            <a:r>
              <a:rPr lang="zh-CN" altLang="en-US" dirty="0"/>
              <a:t>              Second level</a:t>
            </a:r>
            <a:endParaRPr lang="zh-CN" altLang="en-US" dirty="0"/>
          </a:p>
          <a:p>
            <a:pPr lvl="0"/>
            <a:r>
              <a:rPr lang="zh-CN" altLang="en-US" dirty="0"/>
              <a:t>                            Third level</a:t>
            </a:r>
            <a:endParaRPr lang="zh-CN" altLang="en-US" dirty="0"/>
          </a:p>
          <a:p>
            <a:pPr lvl="0"/>
            <a:r>
              <a:rPr lang="zh-CN" altLang="en-US" dirty="0"/>
              <a:t>                                      Fourth level</a:t>
            </a:r>
            <a:endParaRPr lang="zh-CN" altLang="en-US" dirty="0"/>
          </a:p>
          <a:p>
            <a:pPr lvl="0"/>
            <a:r>
              <a:rPr lang="zh-CN" altLang="en-US" dirty="0"/>
              <a:t>                                                    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6087A6AC-F4CC-4AE9-9544-8D77F31D3FDC}" type="slidenum">
              <a:rPr kumimoji="0" lang="zh-CN" altLang="en-US" sz="12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02221"/>
        </a:solidFill>
        <a:effectLst/>
      </p:bgPr>
    </p:bg>
    <p:spTree>
      <p:nvGrpSpPr>
        <p:cNvPr id="1" name=""/>
        <p:cNvGrpSpPr/>
        <p:nvPr/>
      </p:nvGrpSpPr>
      <p:grpSpPr/>
      <p:sp>
        <p:nvSpPr>
          <p:cNvPr id="8" name="任意多边形 7"/>
          <p:cNvSpPr/>
          <p:nvPr/>
        </p:nvSpPr>
        <p:spPr>
          <a:xfrm flipV="1">
            <a:off x="0" y="0"/>
            <a:ext cx="5838825" cy="6705600"/>
          </a:xfrm>
          <a:custGeom>
            <a:avLst/>
            <a:gdLst>
              <a:gd name="connsiteX0" fmla="*/ 1 w 5838826"/>
              <a:gd name="connsiteY0" fmla="*/ 6705681 h 6705683"/>
              <a:gd name="connsiteX1" fmla="*/ 1 w 5838826"/>
              <a:gd name="connsiteY1" fmla="*/ 295356 h 6705683"/>
              <a:gd name="connsiteX2" fmla="*/ 5581651 w 5838826"/>
              <a:gd name="connsiteY2" fmla="*/ 6705681 h 6705683"/>
              <a:gd name="connsiteX3" fmla="*/ 0 w 5838826"/>
              <a:gd name="connsiteY3" fmla="*/ 6705683 h 6705683"/>
              <a:gd name="connsiteX4" fmla="*/ 5838826 w 5838826"/>
              <a:gd name="connsiteY4" fmla="*/ 6705683 h 6705683"/>
              <a:gd name="connsiteX5" fmla="*/ 0 w 5838826"/>
              <a:gd name="connsiteY5" fmla="*/ 0 h 670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38826" h="6705683">
                <a:moveTo>
                  <a:pt x="1" y="6705681"/>
                </a:moveTo>
                <a:lnTo>
                  <a:pt x="1" y="295356"/>
                </a:lnTo>
                <a:lnTo>
                  <a:pt x="5581651" y="6705681"/>
                </a:lnTo>
                <a:close/>
                <a:moveTo>
                  <a:pt x="0" y="6705683"/>
                </a:moveTo>
                <a:lnTo>
                  <a:pt x="5838826" y="6705683"/>
                </a:lnTo>
                <a:lnTo>
                  <a:pt x="0" y="0"/>
                </a:lnTo>
                <a:close/>
              </a:path>
            </a:pathLst>
          </a:cu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pic>
        <p:nvPicPr>
          <p:cNvPr id="4099" name="图片 14"/>
          <p:cNvPicPr>
            <a:picLocks noChangeAspect="1"/>
          </p:cNvPicPr>
          <p:nvPr/>
        </p:nvPicPr>
        <p:blipFill>
          <a:blip r:embed="rId1"/>
          <a:stretch>
            <a:fillRect/>
          </a:stretch>
        </p:blipFill>
        <p:spPr>
          <a:xfrm>
            <a:off x="-12700" y="0"/>
            <a:ext cx="5584825" cy="6413500"/>
          </a:xfrm>
          <a:prstGeom prst="rect">
            <a:avLst/>
          </a:prstGeom>
          <a:noFill/>
          <a:ln w="9525">
            <a:noFill/>
          </a:ln>
        </p:spPr>
      </p:pic>
      <p:sp>
        <p:nvSpPr>
          <p:cNvPr id="12" name="直角三角形 11"/>
          <p:cNvSpPr/>
          <p:nvPr/>
        </p:nvSpPr>
        <p:spPr>
          <a:xfrm flipV="1">
            <a:off x="0" y="0"/>
            <a:ext cx="5581650" cy="6410325"/>
          </a:xfrm>
          <a:prstGeom prst="rtTriangle">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grpSp>
        <p:nvGrpSpPr>
          <p:cNvPr id="4101" name="组合 27"/>
          <p:cNvGrpSpPr/>
          <p:nvPr/>
        </p:nvGrpSpPr>
        <p:grpSpPr>
          <a:xfrm>
            <a:off x="-134937" y="3560763"/>
            <a:ext cx="5772150" cy="3305175"/>
            <a:chOff x="-134431" y="3561040"/>
            <a:chExt cx="5772150" cy="3305175"/>
          </a:xfrm>
        </p:grpSpPr>
        <p:pic>
          <p:nvPicPr>
            <p:cNvPr id="4102" name="图片 26"/>
            <p:cNvPicPr>
              <a:picLocks noChangeAspect="1"/>
            </p:cNvPicPr>
            <p:nvPr/>
          </p:nvPicPr>
          <p:blipFill>
            <a:blip r:embed="rId2"/>
            <a:stretch>
              <a:fillRect/>
            </a:stretch>
          </p:blipFill>
          <p:spPr>
            <a:xfrm>
              <a:off x="8443" y="3561040"/>
              <a:ext cx="5620999" cy="3304318"/>
            </a:xfrm>
            <a:prstGeom prst="rect">
              <a:avLst/>
            </a:prstGeom>
            <a:noFill/>
            <a:ln w="9525">
              <a:noFill/>
            </a:ln>
          </p:spPr>
        </p:pic>
        <p:sp>
          <p:nvSpPr>
            <p:cNvPr id="24" name="等腰三角形 23"/>
            <p:cNvSpPr/>
            <p:nvPr/>
          </p:nvSpPr>
          <p:spPr>
            <a:xfrm>
              <a:off x="-134431" y="3561040"/>
              <a:ext cx="5772150" cy="3305175"/>
            </a:xfrm>
            <a:prstGeom prst="triangle">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17" name="等腰三角形 16"/>
            <p:cNvSpPr/>
            <p:nvPr/>
          </p:nvSpPr>
          <p:spPr>
            <a:xfrm>
              <a:off x="4024179" y="5934158"/>
              <a:ext cx="1613540" cy="923925"/>
            </a:xfrm>
            <a:prstGeom prst="triangle">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grpSp>
      <p:sp>
        <p:nvSpPr>
          <p:cNvPr id="4105" name="文本框 15"/>
          <p:cNvSpPr txBox="1"/>
          <p:nvPr/>
        </p:nvSpPr>
        <p:spPr>
          <a:xfrm>
            <a:off x="3852228" y="2344420"/>
            <a:ext cx="7536815" cy="1383665"/>
          </a:xfrm>
          <a:prstGeom prst="rect">
            <a:avLst/>
          </a:prstGeom>
          <a:noFill/>
          <a:ln w="9525">
            <a:noFill/>
          </a:ln>
        </p:spPr>
        <p:txBody>
          <a:bodyPr wrap="none" anchor="t" anchorCtr="0">
            <a:spAutoFit/>
          </a:bodyPr>
          <a:p>
            <a:r>
              <a:rPr lang="en-US" altLang="zh-CN" sz="2400" b="1" dirty="0">
                <a:solidFill>
                  <a:schemeClr val="bg1"/>
                </a:solidFill>
                <a:latin typeface="Arial" panose="020B0604020202020204" pitchFamily="34" charset="0"/>
                <a:ea typeface="Arial" panose="020B0604020202020204" pitchFamily="34" charset="0"/>
                <a:sym typeface="Arial" panose="020B0604020202020204" pitchFamily="34" charset="0"/>
              </a:rPr>
              <a:t>Cơ sở ngành: Thiết kế website thương mại điện tử</a:t>
            </a:r>
            <a:endParaRPr lang="en-US" altLang="zh-CN" sz="2400" b="1" dirty="0">
              <a:solidFill>
                <a:schemeClr val="bg1"/>
              </a:solidFill>
              <a:latin typeface="Arial" panose="020B0604020202020204" pitchFamily="34" charset="0"/>
              <a:ea typeface="Arial" panose="020B0604020202020204" pitchFamily="34" charset="0"/>
              <a:sym typeface="Arial" panose="020B0604020202020204" pitchFamily="34" charset="0"/>
            </a:endParaRPr>
          </a:p>
          <a:p>
            <a:pPr marL="1828800" lvl="4" indent="457200"/>
            <a:r>
              <a:rPr lang="en-US" altLang="zh-CN" sz="2400" b="1" dirty="0">
                <a:solidFill>
                  <a:schemeClr val="bg1"/>
                </a:solidFill>
                <a:latin typeface="Arial" panose="020B0604020202020204" pitchFamily="34" charset="0"/>
                <a:ea typeface="Arial" panose="020B0604020202020204" pitchFamily="34" charset="0"/>
                <a:sym typeface="Arial" panose="020B0604020202020204" pitchFamily="34" charset="0"/>
              </a:rPr>
              <a:t> bán đồng hồ thời trang</a:t>
            </a:r>
            <a:endParaRPr lang="en-US" altLang="zh-CN" sz="2400" b="1" dirty="0">
              <a:solidFill>
                <a:schemeClr val="bg1"/>
              </a:solidFill>
              <a:latin typeface="Arial" panose="020B0604020202020204" pitchFamily="34" charset="0"/>
              <a:ea typeface="Arial" panose="020B0604020202020204" pitchFamily="34" charset="0"/>
              <a:sym typeface="Arial" panose="020B0604020202020204" pitchFamily="34" charset="0"/>
            </a:endParaRPr>
          </a:p>
          <a:p>
            <a:r>
              <a:rPr lang="en-US" altLang="zh-CN" sz="1800" b="1" dirty="0">
                <a:solidFill>
                  <a:schemeClr val="bg1"/>
                </a:solidFill>
                <a:latin typeface="Arial" panose="020B0604020202020204" pitchFamily="34" charset="0"/>
                <a:ea typeface="Arial" panose="020B0604020202020204" pitchFamily="34" charset="0"/>
                <a:sym typeface="Arial" panose="020B0604020202020204" pitchFamily="34" charset="0"/>
              </a:rPr>
              <a:t>sinh viên thực hiện: Nguyễn Hoàng Lăm 110122102</a:t>
            </a:r>
            <a:endParaRPr lang="en-US" altLang="zh-CN" sz="1800" b="1" dirty="0">
              <a:solidFill>
                <a:schemeClr val="bg1"/>
              </a:solidFill>
              <a:latin typeface="Arial" panose="020B0604020202020204" pitchFamily="34" charset="0"/>
              <a:ea typeface="Arial" panose="020B0604020202020204" pitchFamily="34" charset="0"/>
              <a:sym typeface="Arial" panose="020B0604020202020204" pitchFamily="34" charset="0"/>
            </a:endParaRPr>
          </a:p>
          <a:p>
            <a:r>
              <a:rPr lang="en-US" altLang="zh-CN" sz="1800" b="1" dirty="0">
                <a:solidFill>
                  <a:schemeClr val="bg1"/>
                </a:solidFill>
                <a:latin typeface="Arial" panose="020B0604020202020204" pitchFamily="34" charset="0"/>
                <a:ea typeface="Arial" panose="020B0604020202020204" pitchFamily="34" charset="0"/>
                <a:sym typeface="Arial" panose="020B0604020202020204" pitchFamily="34" charset="0"/>
              </a:rPr>
              <a:t>Giáo viên hướng dẫn: Nguyễn Khắc Quốc</a:t>
            </a:r>
            <a:endParaRPr lang="en-US" altLang="zh-CN" sz="1800" b="1" dirty="0">
              <a:solidFill>
                <a:schemeClr val="bg1"/>
              </a:solidFill>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870585" y="2419350"/>
            <a:ext cx="11131550" cy="777240"/>
          </a:xfrm>
          <a:prstGeom prst="rect">
            <a:avLst/>
          </a:prstGeom>
          <a:noFill/>
          <a:ln w="9525">
            <a:noFill/>
          </a:ln>
        </p:spPr>
        <p:txBody>
          <a:bodyPr wrap="square" anchor="t" anchorCtr="0">
            <a:noAutofit/>
          </a:bodyPr>
          <a:p>
            <a:pPr algn="ctr"/>
            <a:r>
              <a:rPr lang="en-US" altLang="zh-CN" sz="3600" b="1" dirty="0">
                <a:latin typeface="Arial" panose="020B0604020202020204" pitchFamily="34" charset="0"/>
                <a:ea typeface="Arial" panose="020B0604020202020204" pitchFamily="34" charset="0"/>
                <a:sym typeface="+mn-ea"/>
              </a:rPr>
              <a:t>Chương 2.Nghiên Cứu Lý Thuyết</a:t>
            </a:r>
            <a:endParaRPr lang="en-US" altLang="en-US" sz="36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ctr"/>
              <a:endParaRPr lang="en-US" altLang="zh-CN" sz="2800" b="1" dirty="0">
                <a:latin typeface="Arial" panose="020B0604020202020204" pitchFamily="34" charset="0"/>
                <a:ea typeface="Arial" panose="020B0604020202020204" pitchFamily="34" charset="0"/>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a:latin typeface="Arial" panose="020B0604020202020204" pitchFamily="34" charset="0"/>
                  <a:cs typeface="Arial" panose="020B0604020202020204" pitchFamily="34" charset="0"/>
                  <a:sym typeface="+mn-ea"/>
                </a:rPr>
                <a:t>2.1 Tổng quan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Kiến trúc website:</a:t>
            </a:r>
            <a:endParaRPr lang="en-US" altLang="en-US" sz="2000" b="1">
              <a:latin typeface="Arial" panose="020B0604020202020204" pitchFamily="34" charset="0"/>
              <a:cs typeface="Arial" panose="020B0604020202020204" pitchFamily="34" charset="0"/>
            </a:endParaRPr>
          </a:p>
          <a:p>
            <a:r>
              <a:rPr lang="en-US" altLang="en-US" sz="2000">
                <a:latin typeface="Arial" panose="020B0604020202020204" pitchFamily="34" charset="0"/>
                <a:cs typeface="Arial" panose="020B0604020202020204" pitchFamily="34" charset="0"/>
              </a:rPr>
              <a:t>Website sẽ </a:t>
            </a:r>
            <a:r>
              <a:rPr lang="en-US" altLang="en-US" sz="2000">
                <a:latin typeface="Arial" panose="020B0604020202020204" pitchFamily="34" charset="0"/>
                <a:cs typeface="Arial" panose="020B0604020202020204" pitchFamily="34" charset="0"/>
              </a:rPr>
              <a:t>đư</a:t>
            </a:r>
            <a:r>
              <a:rPr lang="en-US" altLang="en-US" sz="2000">
                <a:latin typeface="Arial" panose="020B0604020202020204" pitchFamily="34" charset="0"/>
                <a:cs typeface="Arial" panose="020B0604020202020204" pitchFamily="34" charset="0"/>
              </a:rPr>
              <a:t>ợc xây dựng theo kiến trúc mô hình Client-Server:</a:t>
            </a:r>
            <a:endParaRPr lang="en-US" altLang="en-US" sz="2000">
              <a:latin typeface="Arial" panose="020B0604020202020204" pitchFamily="34" charset="0"/>
              <a:cs typeface="Arial" panose="020B0604020202020204" pitchFamily="34" charset="0"/>
            </a:endParaRPr>
          </a:p>
          <a:p>
            <a:endParaRPr lang="en-US" altLang="en-US" sz="2000">
              <a:latin typeface="Arial" panose="020B0604020202020204" pitchFamily="34" charset="0"/>
              <a:cs typeface="Arial" panose="020B0604020202020204" pitchFamily="34" charset="0"/>
            </a:endParaRPr>
          </a:p>
          <a:p>
            <a:endParaRPr lang="en-US" altLang="en-US" sz="2000">
              <a:latin typeface="Arial" panose="020B0604020202020204" pitchFamily="34" charset="0"/>
              <a:cs typeface="Arial" panose="020B0604020202020204" pitchFamily="34" charset="0"/>
            </a:endParaRPr>
          </a:p>
          <a:p>
            <a:endParaRPr lang="en-US" altLang="en-US" sz="2000">
              <a:latin typeface="Arial" panose="020B0604020202020204" pitchFamily="34" charset="0"/>
              <a:cs typeface="Arial" panose="020B0604020202020204" pitchFamily="34" charset="0"/>
            </a:endParaRPr>
          </a:p>
          <a:p>
            <a:endParaRPr lang="en-US" altLang="en-US" sz="2000">
              <a:latin typeface="Arial" panose="020B0604020202020204" pitchFamily="34" charset="0"/>
              <a:cs typeface="Arial" panose="020B0604020202020204" pitchFamily="34" charset="0"/>
            </a:endParaRPr>
          </a:p>
        </p:txBody>
      </p:sp>
      <p:pic>
        <p:nvPicPr>
          <p:cNvPr id="6" name="Picture 5"/>
          <p:cNvPicPr>
            <a:picLocks noChangeAspect="1"/>
          </p:cNvPicPr>
          <p:nvPr/>
        </p:nvPicPr>
        <p:blipFill>
          <a:blip r:embed="rId1"/>
          <a:stretch>
            <a:fillRect/>
          </a:stretch>
        </p:blipFill>
        <p:spPr>
          <a:xfrm>
            <a:off x="3218815" y="1851978"/>
            <a:ext cx="5754370" cy="31540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2.1.Tổng quan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Kiến trúc website:</a:t>
            </a:r>
            <a:endParaRPr lang="en-US" altLang="en-US" sz="2000" b="1">
              <a:latin typeface="Arial" panose="020B0604020202020204" pitchFamily="34" charset="0"/>
              <a:cs typeface="Arial" panose="020B0604020202020204" pitchFamily="34" charset="0"/>
            </a:endParaRPr>
          </a:p>
          <a:p>
            <a:endParaRPr lang="en-US" altLang="en-US" sz="2000">
              <a:latin typeface="Arial" panose="020B0604020202020204" pitchFamily="34" charset="0"/>
              <a:cs typeface="Arial" panose="020B0604020202020204" pitchFamily="34" charset="0"/>
            </a:endParaRPr>
          </a:p>
          <a:p>
            <a:r>
              <a:rPr lang="en-US" altLang="en-US" sz="2000" b="1">
                <a:latin typeface="Arial" panose="020B0604020202020204" pitchFamily="34" charset="0"/>
                <a:cs typeface="Arial" panose="020B0604020202020204" pitchFamily="34" charset="0"/>
              </a:rPr>
              <a:t>Trong </a:t>
            </a:r>
            <a:r>
              <a:rPr lang="en-US" altLang="en-US" sz="2000" b="1">
                <a:latin typeface="Arial" panose="020B0604020202020204" pitchFamily="34" charset="0"/>
                <a:cs typeface="Arial" panose="020B0604020202020204" pitchFamily="34" charset="0"/>
              </a:rPr>
              <a:t>đ</a:t>
            </a:r>
            <a:r>
              <a:rPr lang="en-US" altLang="en-US" sz="2000" b="1">
                <a:latin typeface="Arial" panose="020B0604020202020204" pitchFamily="34" charset="0"/>
                <a:cs typeface="Arial" panose="020B0604020202020204" pitchFamily="34" charset="0"/>
              </a:rPr>
              <a:t>ó: </a:t>
            </a:r>
            <a:endParaRPr lang="en-US" altLang="en-US" sz="2000" b="1">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en-US" sz="2000">
                <a:latin typeface="Arial" panose="020B0604020202020204" pitchFamily="34" charset="0"/>
                <a:cs typeface="Arial" panose="020B0604020202020204" pitchFamily="34" charset="0"/>
              </a:rPr>
              <a:t>Client : là giao diện ng</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ời dùng của website, xử l</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việc hiển thị nội dung t</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ơng tác với ng</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ời dùng, các công nghệ sử dụng bao gồm HTML, CSS, Bootstrap, Javascript.</a:t>
            </a: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en-US" sz="2000">
                <a:latin typeface="Arial" panose="020B0604020202020204" pitchFamily="34" charset="0"/>
                <a:cs typeface="Arial" panose="020B0604020202020204" pitchFamily="34" charset="0"/>
              </a:rPr>
              <a:t>Server : Là máy chủ, nơi xử l</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tính n</a:t>
            </a:r>
            <a:r>
              <a:rPr lang="en-US" altLang="en-US" sz="2000">
                <a:latin typeface="Arial" panose="020B0604020202020204" pitchFamily="34" charset="0"/>
                <a:cs typeface="Arial" panose="020B0604020202020204" pitchFamily="34" charset="0"/>
              </a:rPr>
              <a:t>ă</a:t>
            </a:r>
            <a:r>
              <a:rPr lang="en-US" altLang="en-US" sz="2000">
                <a:latin typeface="Arial" panose="020B0604020202020204" pitchFamily="34" charset="0"/>
                <a:cs typeface="Arial" panose="020B0604020202020204" pitchFamily="34" charset="0"/>
              </a:rPr>
              <a:t>ng logic và các yêu cầu từ client nh</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 tìm kiếm sản phẩm, ngôn ngữ </a:t>
            </a:r>
            <a:r>
              <a:rPr lang="en-US" altLang="en-US" sz="2000">
                <a:latin typeface="Arial" panose="020B0604020202020204" pitchFamily="34" charset="0"/>
                <a:cs typeface="Arial" panose="020B0604020202020204" pitchFamily="34" charset="0"/>
              </a:rPr>
              <a:t>đư</a:t>
            </a:r>
            <a:r>
              <a:rPr lang="en-US" altLang="en-US" sz="2000">
                <a:latin typeface="Arial" panose="020B0604020202020204" pitchFamily="34" charset="0"/>
                <a:cs typeface="Arial" panose="020B0604020202020204" pitchFamily="34" charset="0"/>
              </a:rPr>
              <a:t>ợc sử dụng là PHP.</a:t>
            </a: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en-US" sz="2000">
                <a:latin typeface="Arial" panose="020B0604020202020204" pitchFamily="34" charset="0"/>
                <a:cs typeface="Arial" panose="020B0604020202020204" pitchFamily="34" charset="0"/>
              </a:rPr>
              <a:t>Database: là nơi l</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u dữ liệu của website nh</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 thông tin sản phẩm, giá bán, tên sản phẩm, th</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ơng hiệu, hệ quản trị cơ sở dữ liệu </a:t>
            </a:r>
            <a:r>
              <a:rPr lang="en-US" altLang="en-US" sz="2000">
                <a:latin typeface="Arial" panose="020B0604020202020204" pitchFamily="34" charset="0"/>
                <a:cs typeface="Arial" panose="020B0604020202020204" pitchFamily="34" charset="0"/>
              </a:rPr>
              <a:t>đư</a:t>
            </a:r>
            <a:r>
              <a:rPr lang="en-US" altLang="en-US" sz="2000">
                <a:latin typeface="Arial" panose="020B0604020202020204" pitchFamily="34" charset="0"/>
                <a:cs typeface="Arial" panose="020B0604020202020204" pitchFamily="34" charset="0"/>
              </a:rPr>
              <a:t>ợc sử dụng là MySQL</a:t>
            </a:r>
            <a:endParaRPr lang="en-US" altLang="en-US" sz="2000">
              <a:latin typeface="Arial" panose="020B0604020202020204" pitchFamily="34" charset="0"/>
              <a:cs typeface="Arial" panose="020B0604020202020204" pitchFamily="34" charset="0"/>
            </a:endParaRPr>
          </a:p>
          <a:p>
            <a:endParaRPr lang="en-US" altLang="en-US" sz="2000">
              <a:latin typeface="Arial" panose="020B0604020202020204" pitchFamily="34" charset="0"/>
              <a:cs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2.1.Tổng quan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Ngôn ngữ HTML, CSS, Javascript</a:t>
            </a:r>
            <a:endParaRPr lang="en-US" altLang="en-US" sz="2000" b="1">
              <a:latin typeface="Arial" panose="020B0604020202020204" pitchFamily="34" charset="0"/>
              <a:cs typeface="Arial" panose="020B0604020202020204" pitchFamily="34" charset="0"/>
            </a:endParaRPr>
          </a:p>
          <a:p>
            <a:pPr indent="457200"/>
            <a:endParaRPr lang="en-US" altLang="en-US" sz="2000" b="1">
              <a:latin typeface="Arial" panose="020B0604020202020204" pitchFamily="34" charset="0"/>
              <a:cs typeface="Arial" panose="020B0604020202020204" pitchFamily="34" charset="0"/>
            </a:endParaRPr>
          </a:p>
          <a:p>
            <a:pPr indent="457200"/>
            <a:r>
              <a:rPr lang="en-US" altLang="en-US" sz="2000" b="1">
                <a:latin typeface="Arial" panose="020B0604020202020204" pitchFamily="34" charset="0"/>
                <a:cs typeface="Arial" panose="020B0604020202020204" pitchFamily="34" charset="0"/>
              </a:rPr>
              <a:t>HTML</a:t>
            </a: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en-US" sz="2000">
                <a:latin typeface="Arial" panose="020B0604020202020204" pitchFamily="34" charset="0"/>
                <a:cs typeface="Arial" panose="020B0604020202020204" pitchFamily="34" charset="0"/>
              </a:rPr>
              <a:t>HTML (Hypertext Markup Language), tạm dịch là "Ngôn ngữ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ánh dấu siêu v</a:t>
            </a:r>
            <a:r>
              <a:rPr lang="en-US" altLang="en-US" sz="2000">
                <a:latin typeface="Arial" panose="020B0604020202020204" pitchFamily="34" charset="0"/>
                <a:cs typeface="Arial" panose="020B0604020202020204" pitchFamily="34" charset="0"/>
              </a:rPr>
              <a:t>ă</a:t>
            </a:r>
            <a:r>
              <a:rPr lang="en-US" altLang="en-US" sz="2000">
                <a:latin typeface="Arial" panose="020B0604020202020204" pitchFamily="34" charset="0"/>
                <a:cs typeface="Arial" panose="020B0604020202020204" pitchFamily="34" charset="0"/>
              </a:rPr>
              <a:t>n bản", là công cụ quan trọng trong việc xây dựng và tổ chức các thành phần của trang web hoặc ứng dụng. Nó giúp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ịnh dạng các phần nh</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oạn v</a:t>
            </a:r>
            <a:r>
              <a:rPr lang="en-US" altLang="en-US" sz="2000">
                <a:latin typeface="Arial" panose="020B0604020202020204" pitchFamily="34" charset="0"/>
                <a:cs typeface="Arial" panose="020B0604020202020204" pitchFamily="34" charset="0"/>
              </a:rPr>
              <a:t>ă</a:t>
            </a:r>
            <a:r>
              <a:rPr lang="en-US" altLang="en-US" sz="2000">
                <a:latin typeface="Arial" panose="020B0604020202020204" pitchFamily="34" charset="0"/>
                <a:cs typeface="Arial" panose="020B0604020202020204" pitchFamily="34" charset="0"/>
              </a:rPr>
              <a:t>n, tiêu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ề, tiêu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ề phụ, trích dẫn (blockquotes), và nhiều yếu tố khác. Tuy nhiên, cần l</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u </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rằng HTML không phải là một ngôn ngữ lập trình.</a:t>
            </a: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en-US" sz="2000">
                <a:latin typeface="Arial" panose="020B0604020202020204" pitchFamily="34" charset="0"/>
                <a:cs typeface="Arial" panose="020B0604020202020204" pitchFamily="34" charset="0"/>
              </a:rPr>
              <a:t>HTML xác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ịnh cấu trúc cơ bản của một trang web bằng cách sử dụng các thẻ và thuộc tính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ể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ịnh ngh</a:t>
            </a:r>
            <a:r>
              <a:rPr lang="en-US" altLang="en-US" sz="2000">
                <a:latin typeface="Arial" panose="020B0604020202020204" pitchFamily="34" charset="0"/>
                <a:cs typeface="Arial" panose="020B0604020202020204" pitchFamily="34" charset="0"/>
              </a:rPr>
              <a:t>ĩ</a:t>
            </a:r>
            <a:r>
              <a:rPr lang="en-US" altLang="en-US" sz="2000">
                <a:latin typeface="Arial" panose="020B0604020202020204" pitchFamily="34" charset="0"/>
                <a:cs typeface="Arial" panose="020B0604020202020204" pitchFamily="34" charset="0"/>
              </a:rPr>
              <a:t>a các phần tử nh</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 tiêu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ề,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oạn v</a:t>
            </a:r>
            <a:r>
              <a:rPr lang="en-US" altLang="en-US" sz="2000">
                <a:latin typeface="Arial" panose="020B0604020202020204" pitchFamily="34" charset="0"/>
                <a:cs typeface="Arial" panose="020B0604020202020204" pitchFamily="34" charset="0"/>
              </a:rPr>
              <a:t>ă</a:t>
            </a:r>
            <a:r>
              <a:rPr lang="en-US" altLang="en-US" sz="2000">
                <a:latin typeface="Arial" panose="020B0604020202020204" pitchFamily="34" charset="0"/>
                <a:cs typeface="Arial" panose="020B0604020202020204" pitchFamily="34" charset="0"/>
              </a:rPr>
              <a:t>n, liên kết, hình ảnh, và nhiều thành phần khác.</a:t>
            </a:r>
            <a:endParaRPr lang="en-US" altLang="en-US" sz="2000">
              <a:latin typeface="Arial" panose="020B0604020202020204" pitchFamily="34" charset="0"/>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2.1.Tổng quan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Ngôn ngữ HTML, CSS, Javascript</a:t>
            </a:r>
            <a:endParaRPr lang="en-US" altLang="en-US" sz="2000" b="1">
              <a:latin typeface="Arial" panose="020B0604020202020204" pitchFamily="34" charset="0"/>
              <a:cs typeface="Arial" panose="020B0604020202020204" pitchFamily="34" charset="0"/>
            </a:endParaRPr>
          </a:p>
          <a:p>
            <a:pPr indent="457200"/>
            <a:endParaRPr lang="en-US" altLang="en-US" sz="2000" b="1">
              <a:latin typeface="Arial" panose="020B0604020202020204" pitchFamily="34" charset="0"/>
              <a:cs typeface="Arial" panose="020B0604020202020204" pitchFamily="34" charset="0"/>
            </a:endParaRPr>
          </a:p>
          <a:p>
            <a:pPr indent="457200"/>
            <a:r>
              <a:rPr lang="en-US" altLang="en-US" sz="2000" b="1">
                <a:latin typeface="Arial" panose="020B0604020202020204" pitchFamily="34" charset="0"/>
                <a:cs typeface="Arial" panose="020B0604020202020204" pitchFamily="34" charset="0"/>
              </a:rPr>
              <a:t>CSS</a:t>
            </a:r>
            <a:endParaRPr lang="en-US" altLang="en-US" sz="2000" b="1">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en-US" sz="2000">
                <a:latin typeface="Arial" panose="020B0604020202020204" pitchFamily="34" charset="0"/>
                <a:cs typeface="Arial" panose="020B0604020202020204" pitchFamily="34" charset="0"/>
              </a:rPr>
              <a:t>CSS, viết tắt của Cascading Style Sheets, là một ngôn ngữ dùng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ể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ịnh dạng và tạo phong cách cho các phần tử </a:t>
            </a:r>
            <a:r>
              <a:rPr lang="en-US" altLang="en-US" sz="2000">
                <a:latin typeface="Arial" panose="020B0604020202020204" pitchFamily="34" charset="0"/>
                <a:cs typeface="Arial" panose="020B0604020202020204" pitchFamily="34" charset="0"/>
              </a:rPr>
              <a:t>đư</a:t>
            </a:r>
            <a:r>
              <a:rPr lang="en-US" altLang="en-US" sz="2000">
                <a:latin typeface="Arial" panose="020B0604020202020204" pitchFamily="34" charset="0"/>
                <a:cs typeface="Arial" panose="020B0604020202020204" pitchFamily="34" charset="0"/>
              </a:rPr>
              <a:t>ợc xây dựng từ các ngôn ngữ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ánh dấu nh</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 HTML.</a:t>
            </a: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en-US" sz="2000">
                <a:latin typeface="Arial" panose="020B0604020202020204" pitchFamily="34" charset="0"/>
                <a:cs typeface="Arial" panose="020B0604020202020204" pitchFamily="34" charset="0"/>
              </a:rPr>
              <a:t>CSS hoạt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ộng bằng cách sử dụng các vùng chọn (selectors), bao gồm thẻ HTML, ID, class, hoặc các kiểu khác. Sau khi xác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ịnh vùng chọn, CSS sẽ áp dụng các thuộc tính cần thiết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ể thay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ổi giao diện và cách hiển thị của các phần tử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ó.</a:t>
            </a: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en-US" sz="2000">
                <a:latin typeface="Arial" panose="020B0604020202020204" pitchFamily="34" charset="0"/>
                <a:cs typeface="Arial" panose="020B0604020202020204" pitchFamily="34" charset="0"/>
              </a:rPr>
              <a:t>Mối quan hệ giữa HTML và CSS rất chặt chẽ: HTML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óng vai trò nh</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 ngôn ngữ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ánh dấu, cung cấp cấu trúc nền tảng cho trang web, trong khi CSS chịu trách nhiệm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ịnh hình giao diện và phong cách của trang. Cả hai không thể tách rời nếu muốn tạo ra một website hoàn chỉnh.</a:t>
            </a: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altLang="en-US" sz="2000">
                <a:latin typeface="Arial" panose="020B0604020202020204" pitchFamily="34" charset="0"/>
                <a:cs typeface="Arial" panose="020B0604020202020204" pitchFamily="34" charset="0"/>
              </a:rPr>
              <a:t>Cấu trúc một đoạn css</a:t>
            </a: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p:txBody>
      </p:sp>
      <p:pic>
        <p:nvPicPr>
          <p:cNvPr id="4" name="Picture 1"/>
          <p:cNvPicPr>
            <a:picLocks noChangeAspect="1"/>
          </p:cNvPicPr>
          <p:nvPr>
            <p:ph idx="1"/>
          </p:nvPr>
        </p:nvPicPr>
        <p:blipFill>
          <a:blip r:embed="rId1"/>
          <a:stretch>
            <a:fillRect/>
          </a:stretch>
        </p:blipFill>
        <p:spPr>
          <a:xfrm>
            <a:off x="1840230" y="5241925"/>
            <a:ext cx="9077325" cy="800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2.1.Tổng quan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Ph</a:t>
            </a:r>
            <a:r>
              <a:rPr lang="en-US" altLang="en-US" sz="2000" b="1">
                <a:latin typeface="Arial" panose="020B0604020202020204" pitchFamily="34" charset="0"/>
                <a:cs typeface="Arial" panose="020B0604020202020204" pitchFamily="34" charset="0"/>
              </a:rPr>
              <a:t>ư</a:t>
            </a:r>
            <a:r>
              <a:rPr lang="en-US" altLang="en-US" sz="2000" b="1">
                <a:latin typeface="Arial" panose="020B0604020202020204" pitchFamily="34" charset="0"/>
                <a:cs typeface="Arial" panose="020B0604020202020204" pitchFamily="34" charset="0"/>
              </a:rPr>
              <a:t>ơng thức kết hợp CSS với HTML:</a:t>
            </a:r>
            <a:endParaRPr lang="en-US" altLang="en-US" sz="2000" b="1">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p:txBody>
      </p:sp>
      <p:sp>
        <p:nvSpPr>
          <p:cNvPr id="6" name="Content Placeholder 5"/>
          <p:cNvSpPr/>
          <p:nvPr>
            <p:ph idx="1"/>
          </p:nvPr>
        </p:nvSpPr>
        <p:spPr>
          <a:xfrm>
            <a:off x="797560" y="1583690"/>
            <a:ext cx="10515600" cy="4351338"/>
          </a:xfrm>
        </p:spPr>
        <p:txBody>
          <a:bodyPr/>
          <a:p>
            <a:r>
              <a:rPr lang="en-US" altLang="en-US" sz="2000" b="1"/>
              <a:t>Inline CSS:</a:t>
            </a:r>
            <a:r>
              <a:rPr lang="en-US" altLang="en-US" sz="2000"/>
              <a:t> Ch</a:t>
            </a:r>
            <a:r>
              <a:rPr lang="en-US" altLang="en-US" sz="2000"/>
              <a:t>è</a:t>
            </a:r>
            <a:r>
              <a:rPr lang="en-US" altLang="en-US" sz="2000"/>
              <a:t>n trực tiếp mã CSS vào các thẻ HTML bằng cách sử dụng thuộc tính style.</a:t>
            </a:r>
            <a:endParaRPr lang="en-US" altLang="en-US" sz="2000"/>
          </a:p>
          <a:p>
            <a:r>
              <a:rPr lang="en-US" altLang="en-US" sz="2000" b="1"/>
              <a:t>Internal CSS:</a:t>
            </a:r>
            <a:r>
              <a:rPr lang="en-US" altLang="en-US" sz="2000"/>
              <a:t> </a:t>
            </a:r>
            <a:r>
              <a:rPr lang="en-US" altLang="en-US" sz="2000"/>
              <a:t>Đ</a:t>
            </a:r>
            <a:r>
              <a:rPr lang="en-US" altLang="en-US" sz="2000"/>
              <a:t>ịnh ngh</a:t>
            </a:r>
            <a:r>
              <a:rPr lang="en-US" altLang="en-US" sz="2000"/>
              <a:t>ĩ</a:t>
            </a:r>
            <a:r>
              <a:rPr lang="en-US" altLang="en-US" sz="2000"/>
              <a:t>a CSS trong phần &lt;style&gt; nằm bên trong thẻ &lt;head&gt; của trang HTML.</a:t>
            </a:r>
            <a:endParaRPr lang="en-US" altLang="en-US" sz="2000"/>
          </a:p>
          <a:p>
            <a:r>
              <a:rPr lang="en-US" altLang="en-US" sz="2000" b="1"/>
              <a:t>External CSS: </a:t>
            </a:r>
            <a:r>
              <a:rPr lang="en-US" altLang="en-US" sz="2000"/>
              <a:t>Tạo file CSS riêng biệt với </a:t>
            </a:r>
            <a:r>
              <a:rPr lang="en-US" altLang="en-US" sz="2000"/>
              <a:t>đ</a:t>
            </a:r>
            <a:r>
              <a:rPr lang="en-US" altLang="en-US" sz="2000"/>
              <a:t>ịnh dạng .css và liên kết với trang HTML thông qua thẻ &lt;link&gt;. </a:t>
            </a:r>
            <a:r>
              <a:rPr lang="en-US" altLang="en-US" sz="2000"/>
              <a:t>Đ</a:t>
            </a:r>
            <a:r>
              <a:rPr lang="en-US" altLang="en-US" sz="2000"/>
              <a:t>ây là ph</a:t>
            </a:r>
            <a:r>
              <a:rPr lang="en-US" altLang="en-US" sz="2000"/>
              <a:t>ư</a:t>
            </a:r>
            <a:r>
              <a:rPr lang="en-US" altLang="en-US" sz="2000"/>
              <a:t>ơng pháp phổ biến nhất, giúp tối </a:t>
            </a:r>
            <a:r>
              <a:rPr lang="en-US" altLang="en-US" sz="2000"/>
              <a:t>ư</a:t>
            </a:r>
            <a:r>
              <a:rPr lang="en-US" altLang="en-US" sz="2000"/>
              <a:t>u hóa và tái sử dụng mã CSS một cách hiệu quả.</a:t>
            </a:r>
            <a:endParaRPr lang="en-US" altLang="en-US" sz="20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2.1.Tổng quan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Javascript</a:t>
            </a:r>
            <a:endParaRPr lang="en-US" altLang="en-US" sz="2000" b="1">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p:txBody>
      </p:sp>
      <p:sp>
        <p:nvSpPr>
          <p:cNvPr id="6" name="Content Placeholder 5"/>
          <p:cNvSpPr/>
          <p:nvPr>
            <p:ph idx="1"/>
          </p:nvPr>
        </p:nvSpPr>
        <p:spPr>
          <a:xfrm>
            <a:off x="797560" y="1583690"/>
            <a:ext cx="10515600" cy="4351338"/>
          </a:xfrm>
        </p:spPr>
        <p:txBody>
          <a:bodyPr/>
          <a:p>
            <a:r>
              <a:rPr lang="en-US" altLang="en-US" sz="2000"/>
              <a:t>JavaScript là ngôn ngữ lập trình </a:t>
            </a:r>
            <a:r>
              <a:rPr lang="en-US" altLang="en-US" sz="2000"/>
              <a:t>đư</a:t>
            </a:r>
            <a:r>
              <a:rPr lang="en-US" altLang="en-US" sz="2000"/>
              <a:t>ợc nhà phát triển sử dụng </a:t>
            </a:r>
            <a:r>
              <a:rPr lang="en-US" altLang="en-US" sz="2000"/>
              <a:t>đ</a:t>
            </a:r>
            <a:r>
              <a:rPr lang="en-US" altLang="en-US" sz="2000"/>
              <a:t>ể tạo trang web t</a:t>
            </a:r>
            <a:r>
              <a:rPr lang="en-US" altLang="en-US" sz="2000"/>
              <a:t>ư</a:t>
            </a:r>
            <a:r>
              <a:rPr lang="en-US" altLang="en-US" sz="2000"/>
              <a:t>ơng tác. Từ làm mới bảng tin trên trang mạng xã hội </a:t>
            </a:r>
            <a:r>
              <a:rPr lang="en-US" altLang="en-US" sz="2000"/>
              <a:t>đ</a:t>
            </a:r>
            <a:r>
              <a:rPr lang="en-US" altLang="en-US" sz="2000"/>
              <a:t>ến hiển thị hình ảnh </a:t>
            </a:r>
            <a:r>
              <a:rPr lang="en-US" altLang="en-US" sz="2000"/>
              <a:t>đ</a:t>
            </a:r>
            <a:r>
              <a:rPr lang="en-US" altLang="en-US" sz="2000"/>
              <a:t>ộng và bản </a:t>
            </a:r>
            <a:r>
              <a:rPr lang="en-US" altLang="en-US" sz="2000"/>
              <a:t>đ</a:t>
            </a:r>
            <a:r>
              <a:rPr lang="en-US" altLang="en-US" sz="2000"/>
              <a:t>ồ t</a:t>
            </a:r>
            <a:r>
              <a:rPr lang="en-US" altLang="en-US" sz="2000"/>
              <a:t>ư</a:t>
            </a:r>
            <a:r>
              <a:rPr lang="en-US" altLang="en-US" sz="2000"/>
              <a:t>ơng tác, các chức n</a:t>
            </a:r>
            <a:r>
              <a:rPr lang="en-US" altLang="en-US" sz="2000"/>
              <a:t>ă</a:t>
            </a:r>
            <a:r>
              <a:rPr lang="en-US" altLang="en-US" sz="2000"/>
              <a:t>ng của JavaScript có thể cải thiện trải nghiệm ng</a:t>
            </a:r>
            <a:r>
              <a:rPr lang="en-US" altLang="en-US" sz="2000"/>
              <a:t>ư</a:t>
            </a:r>
            <a:r>
              <a:rPr lang="en-US" altLang="en-US" sz="2000"/>
              <a:t>ời dùng của trang web. Là ngôn ngữ kịch bản phía máy khách, JavaScript là một trong những công nghệ cốt l</a:t>
            </a:r>
            <a:r>
              <a:rPr lang="en-US" altLang="en-US" sz="2000"/>
              <a:t>õ</a:t>
            </a:r>
            <a:r>
              <a:rPr lang="en-US" altLang="en-US" sz="2000"/>
              <a:t>i của World Wide Web. Ví dụ: khi duyệt internet, bất cứ khi nào bạn thấy quảng cáo quay vòng dạng hình ảnh, menu thả xuống nhấp </a:t>
            </a:r>
            <a:r>
              <a:rPr lang="en-US" altLang="en-US" sz="2000"/>
              <a:t>đ</a:t>
            </a:r>
            <a:r>
              <a:rPr lang="en-US" altLang="en-US" sz="2000"/>
              <a:t>ể hiển thị hoặc màu sắc phần tử thay </a:t>
            </a:r>
            <a:r>
              <a:rPr lang="en-US" altLang="en-US" sz="2000"/>
              <a:t>đ</a:t>
            </a:r>
            <a:r>
              <a:rPr lang="en-US" altLang="en-US" sz="2000"/>
              <a:t>ổi </a:t>
            </a:r>
            <a:r>
              <a:rPr lang="en-US" altLang="en-US" sz="2000"/>
              <a:t>đ</a:t>
            </a:r>
            <a:r>
              <a:rPr lang="en-US" altLang="en-US" sz="2000"/>
              <a:t>ộng trên trang web c</a:t>
            </a:r>
            <a:r>
              <a:rPr lang="en-US" altLang="en-US" sz="2000"/>
              <a:t>ũ</a:t>
            </a:r>
            <a:r>
              <a:rPr lang="en-US" altLang="en-US" sz="2000"/>
              <a:t>ng chính là lúc bạn thấy các hiệu ứng của JavaScript.</a:t>
            </a:r>
            <a:endParaRPr lang="en-US" altLang="en-US" sz="20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2.1.Tổng quan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MySQL</a:t>
            </a:r>
            <a:endParaRPr lang="en-US" altLang="en-US" sz="2000" b="1">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altLang="en-US" sz="2000">
              <a:latin typeface="Arial" panose="020B0604020202020204" pitchFamily="34" charset="0"/>
              <a:cs typeface="Arial" panose="020B0604020202020204" pitchFamily="34" charset="0"/>
            </a:endParaRPr>
          </a:p>
        </p:txBody>
      </p:sp>
      <p:sp>
        <p:nvSpPr>
          <p:cNvPr id="6" name="Content Placeholder 5"/>
          <p:cNvSpPr/>
          <p:nvPr>
            <p:ph idx="1"/>
          </p:nvPr>
        </p:nvSpPr>
        <p:spPr>
          <a:xfrm>
            <a:off x="797560" y="1583690"/>
            <a:ext cx="10515600" cy="4351338"/>
          </a:xfrm>
        </p:spPr>
        <p:txBody>
          <a:bodyPr/>
          <a:p>
            <a:r>
              <a:rPr lang="en-US" altLang="en-US" sz="2000"/>
              <a:t>MySQL là một hệ quản trị</a:t>
            </a:r>
            <a:r>
              <a:rPr lang="en-US" altLang="en-US" sz="2000"/>
              <a:t> </a:t>
            </a:r>
            <a:r>
              <a:rPr lang="en-US" altLang="en-US" sz="2000"/>
              <a:t>cơ sở dữ liệu</a:t>
            </a:r>
            <a:r>
              <a:rPr lang="en-US" altLang="en-US" sz="2000"/>
              <a:t> </a:t>
            </a:r>
            <a:r>
              <a:rPr lang="en-US" altLang="en-US" sz="2000"/>
              <a:t>quan hệ (Relational Database Management System - RDBMS) mã nguồn mở, sử dụng ngôn ngữ truy vấn cấu trúc (SQL) </a:t>
            </a:r>
            <a:r>
              <a:rPr lang="en-US" altLang="en-US" sz="2000"/>
              <a:t>đ</a:t>
            </a:r>
            <a:r>
              <a:rPr lang="en-US" altLang="en-US" sz="2000"/>
              <a:t>ể quản l</a:t>
            </a:r>
            <a:r>
              <a:rPr lang="en-US" altLang="en-US" sz="2000"/>
              <a:t>ý</a:t>
            </a:r>
            <a:r>
              <a:rPr lang="en-US" altLang="en-US" sz="2000"/>
              <a:t> và thao tác dữ liệu. MySQL tổ chức và l</a:t>
            </a:r>
            <a:r>
              <a:rPr lang="en-US" altLang="en-US" sz="2000"/>
              <a:t>ư</a:t>
            </a:r>
            <a:r>
              <a:rPr lang="en-US" altLang="en-US" sz="2000"/>
              <a:t>u trữ dữ liệu d</a:t>
            </a:r>
            <a:r>
              <a:rPr lang="en-US" altLang="en-US" sz="2000"/>
              <a:t>ư</a:t>
            </a:r>
            <a:r>
              <a:rPr lang="en-US" altLang="en-US" sz="2000"/>
              <a:t>ới dạng các bảng, trong </a:t>
            </a:r>
            <a:r>
              <a:rPr lang="en-US" altLang="en-US" sz="2000"/>
              <a:t>đ</a:t>
            </a:r>
            <a:r>
              <a:rPr lang="en-US" altLang="en-US" sz="2000"/>
              <a:t>ó các bảng có thể liên kết với nhau thông qua các khóa.</a:t>
            </a:r>
            <a:endParaRPr lang="en-US" altLang="en-US" sz="2000"/>
          </a:p>
          <a:p>
            <a:r>
              <a:rPr lang="en-US" altLang="en-US" sz="2000"/>
              <a:t></a:t>
            </a:r>
            <a:r>
              <a:rPr lang="en-US" altLang="en-US" sz="2000"/>
              <a:t>Đ</a:t>
            </a:r>
            <a:r>
              <a:rPr lang="en-US" altLang="en-US" sz="2000"/>
              <a:t>ặc </a:t>
            </a:r>
            <a:r>
              <a:rPr lang="en-US" altLang="en-US" sz="2000"/>
              <a:t>đ</a:t>
            </a:r>
            <a:r>
              <a:rPr lang="en-US" altLang="en-US" sz="2000"/>
              <a:t>iểm của MySQL:</a:t>
            </a:r>
            <a:endParaRPr lang="en-US" altLang="en-US" sz="2000"/>
          </a:p>
          <a:p>
            <a:r>
              <a:rPr lang="en-US" altLang="en-US" sz="2000"/>
              <a:t>Mã nguồn mở: MySQL là một hệ quản trị cơ sở dữ liệu mã nguồn mở và miễn phí, có thể sử dụng, sửa </a:t>
            </a:r>
            <a:r>
              <a:rPr lang="en-US" altLang="en-US" sz="2000"/>
              <a:t>đ</a:t>
            </a:r>
            <a:r>
              <a:rPr lang="en-US" altLang="en-US" sz="2000"/>
              <a:t>ổi và phân phối lại.</a:t>
            </a:r>
            <a:endParaRPr lang="en-US" altLang="en-US" sz="2000"/>
          </a:p>
          <a:p>
            <a:r>
              <a:rPr lang="en-US" altLang="en-US" sz="2000"/>
              <a:t>Hiệu suất cao: MySQL nổi bật với khả n</a:t>
            </a:r>
            <a:r>
              <a:rPr lang="en-US" altLang="en-US" sz="2000"/>
              <a:t>ă</a:t>
            </a:r>
            <a:r>
              <a:rPr lang="en-US" altLang="en-US" sz="2000"/>
              <a:t>ng xử l</a:t>
            </a:r>
            <a:r>
              <a:rPr lang="en-US" altLang="en-US" sz="2000"/>
              <a:t>ý</a:t>
            </a:r>
            <a:r>
              <a:rPr lang="en-US" altLang="en-US" sz="2000"/>
              <a:t> các truy vấn và thao tác với dữ liệu một cách nhanh chóng và hiệu quả.</a:t>
            </a:r>
            <a:endParaRPr lang="en-US" altLang="en-US" sz="2000"/>
          </a:p>
          <a:p>
            <a:r>
              <a:rPr lang="en-US" altLang="en-US" sz="2000"/>
              <a:t>Khả n</a:t>
            </a:r>
            <a:r>
              <a:rPr lang="en-US" altLang="en-US" sz="2000"/>
              <a:t>ă</a:t>
            </a:r>
            <a:r>
              <a:rPr lang="en-US" altLang="en-US" sz="2000"/>
              <a:t>ng mở rộng: MySQL có thể hoạt </a:t>
            </a:r>
            <a:r>
              <a:rPr lang="en-US" altLang="en-US" sz="2000"/>
              <a:t>đ</a:t>
            </a:r>
            <a:r>
              <a:rPr lang="en-US" altLang="en-US" sz="2000"/>
              <a:t>ộng hiệu quả từ các ứng dụng nhỏ </a:t>
            </a:r>
            <a:r>
              <a:rPr lang="en-US" altLang="en-US" sz="2000"/>
              <a:t>đ</a:t>
            </a:r>
            <a:r>
              <a:rPr lang="en-US" altLang="en-US" sz="2000"/>
              <a:t>ến các hệ thống web quy mô lớn.</a:t>
            </a:r>
            <a:endParaRPr lang="en-US" altLang="en-US" sz="2000"/>
          </a:p>
          <a:p>
            <a:r>
              <a:rPr lang="en-US" altLang="en-US" sz="2000"/>
              <a:t>Hỗ trợ </a:t>
            </a:r>
            <a:r>
              <a:rPr lang="en-US" altLang="en-US" sz="2000"/>
              <a:t>đ</a:t>
            </a:r>
            <a:r>
              <a:rPr lang="en-US" altLang="en-US" sz="2000"/>
              <a:t>a nền tảng: MySQL có thể chạy trên các hệ </a:t>
            </a:r>
            <a:r>
              <a:rPr lang="en-US" altLang="en-US" sz="2000"/>
              <a:t>đ</a:t>
            </a:r>
            <a:r>
              <a:rPr lang="en-US" altLang="en-US" sz="2000"/>
              <a:t>iều hành khác nhau nh</a:t>
            </a:r>
            <a:r>
              <a:rPr lang="en-US" altLang="en-US" sz="2000"/>
              <a:t>ư</a:t>
            </a:r>
            <a:r>
              <a:rPr lang="en-US" altLang="en-US" sz="2000"/>
              <a:t> Linux, Windows, macOS, v.v</a:t>
            </a:r>
            <a:endParaRPr lang="en-US" altLang="en-US" sz="20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870585" y="2419350"/>
            <a:ext cx="11131550" cy="777240"/>
          </a:xfrm>
          <a:prstGeom prst="rect">
            <a:avLst/>
          </a:prstGeom>
          <a:noFill/>
          <a:ln w="9525">
            <a:noFill/>
          </a:ln>
        </p:spPr>
        <p:txBody>
          <a:bodyPr wrap="square" anchor="t" anchorCtr="0">
            <a:noAutofit/>
          </a:bodyPr>
          <a:p>
            <a:pPr algn="ctr"/>
            <a:r>
              <a:rPr lang="en-US" altLang="zh-CN" sz="3600" b="1" dirty="0">
                <a:latin typeface="Arial" panose="020B0604020202020204" pitchFamily="34" charset="0"/>
                <a:ea typeface="Arial" panose="020B0604020202020204" pitchFamily="34" charset="0"/>
                <a:sym typeface="+mn-ea"/>
              </a:rPr>
              <a:t>Chương 3.HIỆN THỰC HÓA NGHIÊN CỨU</a:t>
            </a:r>
            <a:endParaRPr lang="en-US" altLang="en-US" sz="36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ctr"/>
              <a:endParaRPr lang="en-US" altLang="zh-CN" sz="2800" b="1" dirty="0">
                <a:latin typeface="Arial" panose="020B0604020202020204" pitchFamily="34" charset="0"/>
                <a:ea typeface="Arial" panose="020B0604020202020204" pitchFamily="34" charset="0"/>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3.1.Mô tả bài toán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a:latin typeface="Arial" panose="020B0604020202020204" pitchFamily="34" charset="0"/>
                <a:cs typeface="Arial" panose="020B0604020202020204" pitchFamily="34" charset="0"/>
              </a:rPr>
              <a:t>Website </a:t>
            </a:r>
            <a:r>
              <a:rPr lang="en-US" altLang="en-US" sz="2000">
                <a:latin typeface="Arial" panose="020B0604020202020204" pitchFamily="34" charset="0"/>
                <a:cs typeface="Arial" panose="020B0604020202020204" pitchFamily="34" charset="0"/>
              </a:rPr>
              <a:t>đư</a:t>
            </a:r>
            <a:r>
              <a:rPr lang="en-US" altLang="en-US" sz="2000">
                <a:latin typeface="Arial" panose="020B0604020202020204" pitchFamily="34" charset="0"/>
                <a:cs typeface="Arial" panose="020B0604020202020204" pitchFamily="34" charset="0"/>
              </a:rPr>
              <a:t>ợc thiết kế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ể giúp ng</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ời dùng dễ dàng tìm kiếm và lựa chọn mẫu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ồng hồ thời trang phù hợp. Ng</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ời dùng có thể tìm kiếm sản phẩm theo tên, theo phân loại hoặc theo giá của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ồng hồ. Website c</a:t>
            </a:r>
            <a:r>
              <a:rPr lang="en-US" altLang="en-US" sz="2000">
                <a:latin typeface="Arial" panose="020B0604020202020204" pitchFamily="34" charset="0"/>
                <a:cs typeface="Arial" panose="020B0604020202020204" pitchFamily="34" charset="0"/>
              </a:rPr>
              <a:t>ũ</a:t>
            </a:r>
            <a:r>
              <a:rPr lang="en-US" altLang="en-US" sz="2000">
                <a:latin typeface="Arial" panose="020B0604020202020204" pitchFamily="34" charset="0"/>
                <a:cs typeface="Arial" panose="020B0604020202020204" pitchFamily="34" charset="0"/>
              </a:rPr>
              <a:t>ng hỗ trợ ng</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ời bán hàng quản l</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sản phẩm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ang bán, quản l</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ơn hàng và quản l</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danh mục sản phẩm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ảm bảo việc vận hành website hiệu quả.</a:t>
            </a:r>
            <a:endParaRPr lang="en-US" altLang="en-US" sz="2000">
              <a:latin typeface="Arial" panose="020B0604020202020204" pitchFamily="34" charset="0"/>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870585" y="2419350"/>
            <a:ext cx="11131550" cy="777240"/>
          </a:xfrm>
          <a:prstGeom prst="rect">
            <a:avLst/>
          </a:prstGeom>
          <a:noFill/>
          <a:ln w="9525">
            <a:noFill/>
          </a:ln>
        </p:spPr>
        <p:txBody>
          <a:bodyPr wrap="square" anchor="t" anchorCtr="0">
            <a:noAutofit/>
          </a:bodyPr>
          <a:p>
            <a:pPr algn="ctr"/>
            <a:r>
              <a:rPr lang="en-US" altLang="zh-CN" sz="3600" b="1" dirty="0">
                <a:latin typeface="Arial" panose="020B0604020202020204" pitchFamily="34" charset="0"/>
                <a:ea typeface="Arial" panose="020B0604020202020204" pitchFamily="34" charset="0"/>
                <a:sym typeface="+mn-ea"/>
              </a:rPr>
              <a:t>Chương 1.Tổng Quan Nghiên Cứu</a:t>
            </a:r>
            <a:endParaRPr lang="en-US" altLang="en-US" sz="36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ctr"/>
              <a:endParaRPr lang="en-US" altLang="zh-CN" sz="2800" b="1" dirty="0">
                <a:latin typeface="Arial" panose="020B0604020202020204" pitchFamily="34" charset="0"/>
                <a:ea typeface="Arial" panose="020B0604020202020204" pitchFamily="34" charset="0"/>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3.1.Mô tả bài toán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a:latin typeface="Arial" panose="020B0604020202020204" pitchFamily="34" charset="0"/>
                <a:cs typeface="Arial" panose="020B0604020202020204" pitchFamily="34" charset="0"/>
              </a:rPr>
              <a:t>Website </a:t>
            </a:r>
            <a:r>
              <a:rPr lang="en-US" altLang="en-US" sz="2000">
                <a:latin typeface="Arial" panose="020B0604020202020204" pitchFamily="34" charset="0"/>
                <a:cs typeface="Arial" panose="020B0604020202020204" pitchFamily="34" charset="0"/>
              </a:rPr>
              <a:t>đư</a:t>
            </a:r>
            <a:r>
              <a:rPr lang="en-US" altLang="en-US" sz="2000">
                <a:latin typeface="Arial" panose="020B0604020202020204" pitchFamily="34" charset="0"/>
                <a:cs typeface="Arial" panose="020B0604020202020204" pitchFamily="34" charset="0"/>
              </a:rPr>
              <a:t>ợc thiết kế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ể giúp ng</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ời dùng dễ dàng tìm kiếm và lựa chọn mẫu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ồng hồ thời trang phù hợp. Ng</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ời dùng có thể tìm kiếm sản phẩm theo tên, theo phân loại hoặc theo giá của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ồng hồ. Website c</a:t>
            </a:r>
            <a:r>
              <a:rPr lang="en-US" altLang="en-US" sz="2000">
                <a:latin typeface="Arial" panose="020B0604020202020204" pitchFamily="34" charset="0"/>
                <a:cs typeface="Arial" panose="020B0604020202020204" pitchFamily="34" charset="0"/>
              </a:rPr>
              <a:t>ũ</a:t>
            </a:r>
            <a:r>
              <a:rPr lang="en-US" altLang="en-US" sz="2000">
                <a:latin typeface="Arial" panose="020B0604020202020204" pitchFamily="34" charset="0"/>
                <a:cs typeface="Arial" panose="020B0604020202020204" pitchFamily="34" charset="0"/>
              </a:rPr>
              <a:t>ng hỗ trợ ng</a:t>
            </a:r>
            <a:r>
              <a:rPr lang="en-US" altLang="en-US" sz="2000">
                <a:latin typeface="Arial" panose="020B0604020202020204" pitchFamily="34" charset="0"/>
                <a:cs typeface="Arial" panose="020B0604020202020204" pitchFamily="34" charset="0"/>
              </a:rPr>
              <a:t>ư</a:t>
            </a:r>
            <a:r>
              <a:rPr lang="en-US" altLang="en-US" sz="2000">
                <a:latin typeface="Arial" panose="020B0604020202020204" pitchFamily="34" charset="0"/>
                <a:cs typeface="Arial" panose="020B0604020202020204" pitchFamily="34" charset="0"/>
              </a:rPr>
              <a:t>ời bán hàng quản l</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sản phẩm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ang bán, quản l</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ơn hàng và quản l</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danh mục sản phẩm </a:t>
            </a:r>
            <a:r>
              <a:rPr lang="en-US" altLang="en-US" sz="2000">
                <a:latin typeface="Arial" panose="020B0604020202020204" pitchFamily="34" charset="0"/>
                <a:cs typeface="Arial" panose="020B0604020202020204" pitchFamily="34" charset="0"/>
              </a:rPr>
              <a:t>đ</a:t>
            </a:r>
            <a:r>
              <a:rPr lang="en-US" altLang="en-US" sz="2000">
                <a:latin typeface="Arial" panose="020B0604020202020204" pitchFamily="34" charset="0"/>
                <a:cs typeface="Arial" panose="020B0604020202020204" pitchFamily="34" charset="0"/>
              </a:rPr>
              <a:t>ảm bảo việc vận hành website hiệu quả.</a:t>
            </a:r>
            <a:endParaRPr lang="en-US" altLang="en-US" sz="2000">
              <a:latin typeface="Arial" panose="020B0604020202020204" pitchFamily="34" charset="0"/>
              <a:cs typeface="Arial"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3.1.Mô tả bài toán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Yêu cầu chức n</a:t>
            </a:r>
            <a:r>
              <a:rPr lang="en-US" altLang="en-US" sz="2000" b="1">
                <a:latin typeface="Arial" panose="020B0604020202020204" pitchFamily="34" charset="0"/>
                <a:cs typeface="Arial" panose="020B0604020202020204" pitchFamily="34" charset="0"/>
              </a:rPr>
              <a:t>ă</a:t>
            </a:r>
            <a:r>
              <a:rPr lang="en-US" altLang="en-US" sz="2000" b="1">
                <a:latin typeface="Arial" panose="020B0604020202020204" pitchFamily="34" charset="0"/>
                <a:cs typeface="Arial" panose="020B0604020202020204" pitchFamily="34" charset="0"/>
              </a:rPr>
              <a:t>ng</a:t>
            </a:r>
            <a:endParaRPr lang="en-US" altLang="en-US" sz="2000" b="1">
              <a:latin typeface="Arial" panose="020B0604020202020204" pitchFamily="34" charset="0"/>
              <a:cs typeface="Arial" panose="020B0604020202020204" pitchFamily="34" charset="0"/>
            </a:endParaRPr>
          </a:p>
          <a:p>
            <a:r>
              <a:rPr lang="en-US" altLang="en-US" sz="2000">
                <a:latin typeface="Arial" panose="020B0604020202020204" pitchFamily="34" charset="0"/>
                <a:cs typeface="Arial" panose="020B0604020202020204" pitchFamily="34" charset="0"/>
              </a:rPr>
              <a:t>- Hiển Thị Sản Phẩm.</a:t>
            </a:r>
            <a:endParaRPr lang="en-US" altLang="en-US" sz="2000">
              <a:latin typeface="Arial" panose="020B0604020202020204" pitchFamily="34" charset="0"/>
              <a:cs typeface="Arial" panose="020B0604020202020204" pitchFamily="34" charset="0"/>
            </a:endParaRPr>
          </a:p>
          <a:p>
            <a:r>
              <a:rPr lang="en-US" altLang="en-US" sz="2000">
                <a:latin typeface="Arial" panose="020B0604020202020204" pitchFamily="34" charset="0"/>
                <a:cs typeface="Arial" panose="020B0604020202020204" pitchFamily="34" charset="0"/>
              </a:rPr>
              <a:t>- Quản L</a:t>
            </a:r>
            <a:r>
              <a:rPr lang="en-US" altLang="en-US" sz="2000">
                <a:latin typeface="Arial" panose="020B0604020202020204" pitchFamily="34" charset="0"/>
                <a:cs typeface="Arial" panose="020B0604020202020204" pitchFamily="34" charset="0"/>
              </a:rPr>
              <a:t>ý</a:t>
            </a:r>
            <a:r>
              <a:rPr lang="en-US" altLang="en-US" sz="2000">
                <a:latin typeface="Arial" panose="020B0604020202020204" pitchFamily="34" charset="0"/>
                <a:cs typeface="Arial" panose="020B0604020202020204" pitchFamily="34" charset="0"/>
              </a:rPr>
              <a:t> Sản Phẩm (Admin).</a:t>
            </a:r>
            <a:endParaRPr lang="en-US" altLang="en-US" sz="2000">
              <a:latin typeface="Arial" panose="020B0604020202020204" pitchFamily="34" charset="0"/>
              <a:cs typeface="Arial" panose="020B0604020202020204" pitchFamily="34" charset="0"/>
            </a:endParaRPr>
          </a:p>
          <a:p>
            <a:r>
              <a:rPr lang="en-US" altLang="en-US" sz="2000">
                <a:latin typeface="Arial" panose="020B0604020202020204" pitchFamily="34" charset="0"/>
                <a:cs typeface="Arial" panose="020B0604020202020204" pitchFamily="34" charset="0"/>
              </a:rPr>
              <a:t>- Quản lý đơn hàng.</a:t>
            </a:r>
            <a:endParaRPr lang="en-US" altLang="en-US" sz="2000">
              <a:latin typeface="Arial" panose="020B0604020202020204" pitchFamily="34" charset="0"/>
              <a:cs typeface="Arial" panose="020B0604020202020204" pitchFamily="34" charset="0"/>
            </a:endParaRPr>
          </a:p>
          <a:p>
            <a:r>
              <a:rPr lang="en-US" altLang="en-US" sz="2000">
                <a:latin typeface="Arial" panose="020B0604020202020204" pitchFamily="34" charset="0"/>
                <a:cs typeface="Arial" panose="020B0604020202020204" pitchFamily="34" charset="0"/>
              </a:rPr>
              <a:t>- Quản lý danh mục sản phẩm.</a:t>
            </a:r>
            <a:endParaRPr lang="en-US" altLang="en-US" sz="2000">
              <a:latin typeface="Arial" panose="020B0604020202020204" pitchFamily="34" charset="0"/>
              <a:cs typeface="Arial" panose="020B0604020202020204" pitchFamily="34" charset="0"/>
            </a:endParaRPr>
          </a:p>
          <a:p>
            <a:r>
              <a:rPr lang="en-US" altLang="en-US" sz="2000">
                <a:latin typeface="Arial" panose="020B0604020202020204" pitchFamily="34" charset="0"/>
                <a:cs typeface="Arial" panose="020B0604020202020204" pitchFamily="34" charset="0"/>
              </a:rPr>
              <a:t>- Chức năng đăng nhập.</a:t>
            </a:r>
            <a:endParaRPr lang="en-US" altLang="en-US" sz="2000">
              <a:latin typeface="Arial" panose="020B0604020202020204" pitchFamily="34" charset="0"/>
              <a:cs typeface="Arial" panose="020B0604020202020204" pitchFamily="34" charset="0"/>
            </a:endParaRPr>
          </a:p>
          <a:p>
            <a:r>
              <a:rPr lang="en-US" altLang="en-US" sz="2000">
                <a:latin typeface="Arial" panose="020B0604020202020204" pitchFamily="34" charset="0"/>
                <a:cs typeface="Arial" panose="020B0604020202020204" pitchFamily="34" charset="0"/>
              </a:rPr>
              <a:t>- Chức năng đăng ký.</a:t>
            </a:r>
            <a:endParaRPr lang="en-US" altLang="en-US" sz="2000">
              <a:latin typeface="Arial" panose="020B0604020202020204" pitchFamily="34" charset="0"/>
              <a:cs typeface="Arial" panose="020B0604020202020204" pitchFamily="34" charset="0"/>
            </a:endParaRPr>
          </a:p>
          <a:p>
            <a:endParaRPr lang="en-US" altLang="en-US" sz="2000">
              <a:latin typeface="Arial" panose="020B0604020202020204" pitchFamily="34" charset="0"/>
              <a:cs typeface="Arial" panose="020B0604020202020204" pitchFamily="34" charset="0"/>
            </a:endParaRPr>
          </a:p>
          <a:p>
            <a:endParaRPr lang="en-US" altLang="en-US" sz="2000">
              <a:latin typeface="Arial" panose="020B0604020202020204" pitchFamily="34" charset="0"/>
              <a:cs typeface="Arial" panose="020B060402020202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3.1.Mô tả bài toán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Mô hình ERD:</a:t>
            </a: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9" name="Picture 5"/>
          <p:cNvPicPr>
            <a:picLocks noChangeAspect="1"/>
          </p:cNvPicPr>
          <p:nvPr/>
        </p:nvPicPr>
        <p:blipFill>
          <a:blip r:embed="rId1"/>
          <a:stretch>
            <a:fillRect/>
          </a:stretch>
        </p:blipFill>
        <p:spPr>
          <a:xfrm>
            <a:off x="2161540" y="1595120"/>
            <a:ext cx="8259445" cy="47910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3.1.Mô tả bài toán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Danh sách các thực thể và mối kết hợp:</a:t>
            </a: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2" name="Picture 1"/>
          <p:cNvPicPr>
            <a:picLocks noChangeAspect="1"/>
          </p:cNvPicPr>
          <p:nvPr/>
        </p:nvPicPr>
        <p:blipFill>
          <a:blip r:embed="rId1"/>
          <a:stretch>
            <a:fillRect/>
          </a:stretch>
        </p:blipFill>
        <p:spPr>
          <a:xfrm>
            <a:off x="2280920" y="1504950"/>
            <a:ext cx="7629525" cy="38481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3.1.Mô tả bài toán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Bảng mô tả thực thể KhachHanh:</a:t>
            </a: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
          <a:stretch>
            <a:fillRect/>
          </a:stretch>
        </p:blipFill>
        <p:spPr>
          <a:xfrm>
            <a:off x="2066925" y="1766570"/>
            <a:ext cx="8058150" cy="33242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3.1.Mô tả bài toán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Bảng mô tả thực thể DonHang:</a:t>
            </a: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6" name="Picture 5"/>
          <p:cNvPicPr>
            <a:picLocks noChangeAspect="1"/>
          </p:cNvPicPr>
          <p:nvPr/>
        </p:nvPicPr>
        <p:blipFill>
          <a:blip r:embed="rId1"/>
          <a:stretch>
            <a:fillRect/>
          </a:stretch>
        </p:blipFill>
        <p:spPr>
          <a:xfrm>
            <a:off x="2109470" y="2095500"/>
            <a:ext cx="7972425" cy="26670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3.1.Mô tả bài toán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Bảng mô tả thực thể DanhMuc:</a:t>
            </a: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5" name="Picture 4"/>
          <p:cNvPicPr>
            <a:picLocks noChangeAspect="1"/>
          </p:cNvPicPr>
          <p:nvPr/>
        </p:nvPicPr>
        <p:blipFill>
          <a:blip r:embed="rId1"/>
          <a:stretch>
            <a:fillRect/>
          </a:stretch>
        </p:blipFill>
        <p:spPr>
          <a:xfrm>
            <a:off x="2028825" y="2200275"/>
            <a:ext cx="8134350" cy="245745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3.1.Mô tả bài toán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Mô hình mức DFD Mức 1:</a:t>
            </a: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16" name="Picture 4"/>
          <p:cNvPicPr>
            <a:picLocks noChangeAspect="1"/>
          </p:cNvPicPr>
          <p:nvPr/>
        </p:nvPicPr>
        <p:blipFill>
          <a:blip r:embed="rId1"/>
          <a:stretch>
            <a:fillRect/>
          </a:stretch>
        </p:blipFill>
        <p:spPr>
          <a:xfrm>
            <a:off x="2866390" y="2002790"/>
            <a:ext cx="6108065" cy="302641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3.3 Thiết kế giao diện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Giao diện trang chủ:</a:t>
            </a:r>
            <a:br>
              <a:rPr lang="en-US" altLang="en-US" sz="2000" b="1">
                <a:latin typeface="Arial" panose="020B0604020202020204" pitchFamily="34" charset="0"/>
                <a:cs typeface="Arial" panose="020B0604020202020204" pitchFamily="34" charset="0"/>
              </a:rPr>
            </a:b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12" name="Picture 6"/>
          <p:cNvPicPr>
            <a:picLocks noChangeAspect="1"/>
          </p:cNvPicPr>
          <p:nvPr/>
        </p:nvPicPr>
        <p:blipFill>
          <a:blip r:embed="rId1"/>
          <a:stretch>
            <a:fillRect/>
          </a:stretch>
        </p:blipFill>
        <p:spPr>
          <a:xfrm>
            <a:off x="3218498" y="1551623"/>
            <a:ext cx="5755005" cy="418401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3.3 Thiết kế giao diện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rPr>
              <a:t>Giao diện trang quản trị:</a:t>
            </a:r>
            <a:br>
              <a:rPr lang="en-US" altLang="en-US" sz="2000" b="1">
                <a:latin typeface="Arial" panose="020B0604020202020204" pitchFamily="34" charset="0"/>
                <a:cs typeface="Arial" panose="020B0604020202020204" pitchFamily="34" charset="0"/>
              </a:rPr>
            </a:b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8" name="Picture 3"/>
          <p:cNvPicPr>
            <a:picLocks noChangeAspect="1"/>
          </p:cNvPicPr>
          <p:nvPr/>
        </p:nvPicPr>
        <p:blipFill>
          <a:blip r:embed="rId1"/>
          <a:stretch>
            <a:fillRect/>
          </a:stretch>
        </p:blipFill>
        <p:spPr>
          <a:xfrm>
            <a:off x="3262630" y="1927860"/>
            <a:ext cx="5667375" cy="433959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797560" y="1202690"/>
            <a:ext cx="11131550" cy="4958715"/>
          </a:xfrm>
          <a:prstGeom prst="rect">
            <a:avLst/>
          </a:prstGeom>
          <a:noFill/>
          <a:ln w="9525">
            <a:noFill/>
          </a:ln>
        </p:spPr>
        <p:txBody>
          <a:bodyPr wrap="square" anchor="t" anchorCtr="0">
            <a:noAutofit/>
          </a:bodyPr>
          <a:p>
            <a:pPr indent="457200"/>
            <a:r>
              <a:rPr lang="en-US" altLang="en-US" sz="2400" dirty="0">
                <a:latin typeface="Arial" panose="020B0604020202020204" pitchFamily="34" charset="0"/>
                <a:ea typeface="Arial" panose="020B0604020202020204" pitchFamily="34" charset="0"/>
              </a:rPr>
              <a:t>Trong bối cảnh th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mại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iện tử tại Việt Nam phát triển mạnh mẽ, việc mua sắm trực tuyến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ã trở thành một phần không thể thiếu trong thói quen tiêu dùng của ng</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ời dân. Chính vì vậy, xây dựng một website th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mại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iện tử không chỉ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áp ứng xu 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ớng tiêu dùng hiện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ại mà còn giúp doanh nghiệp mở rộng khả n</a:t>
            </a:r>
            <a:r>
              <a:rPr lang="en-US" altLang="en-US" sz="2400" dirty="0">
                <a:latin typeface="Arial" panose="020B0604020202020204" pitchFamily="34" charset="0"/>
                <a:ea typeface="Arial" panose="020B0604020202020204" pitchFamily="34" charset="0"/>
              </a:rPr>
              <a:t>ă</a:t>
            </a:r>
            <a:r>
              <a:rPr lang="en-US" altLang="en-US" sz="2400" dirty="0">
                <a:latin typeface="Arial" panose="020B0604020202020204" pitchFamily="34" charset="0"/>
                <a:ea typeface="Arial" panose="020B0604020202020204" pitchFamily="34" charset="0"/>
              </a:rPr>
              <a:t>ng tiếp cận khách hàng, tối </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u hóa chi phí vận hành và gia t</a:t>
            </a:r>
            <a:r>
              <a:rPr lang="en-US" altLang="en-US" sz="2400" dirty="0">
                <a:latin typeface="Arial" panose="020B0604020202020204" pitchFamily="34" charset="0"/>
                <a:ea typeface="Arial" panose="020B0604020202020204" pitchFamily="34" charset="0"/>
              </a:rPr>
              <a:t>ă</a:t>
            </a:r>
            <a:r>
              <a:rPr lang="en-US" altLang="en-US" sz="2400" dirty="0">
                <a:latin typeface="Arial" panose="020B0604020202020204" pitchFamily="34" charset="0"/>
                <a:ea typeface="Arial" panose="020B0604020202020204" pitchFamily="34" charset="0"/>
              </a:rPr>
              <a:t>ng n</a:t>
            </a:r>
            <a:r>
              <a:rPr lang="en-US" altLang="en-US" sz="2400" dirty="0">
                <a:latin typeface="Arial" panose="020B0604020202020204" pitchFamily="34" charset="0"/>
                <a:ea typeface="Arial" panose="020B0604020202020204" pitchFamily="34" charset="0"/>
              </a:rPr>
              <a:t>ă</a:t>
            </a:r>
            <a:r>
              <a:rPr lang="en-US" altLang="en-US" sz="2400" dirty="0">
                <a:latin typeface="Arial" panose="020B0604020202020204" pitchFamily="34" charset="0"/>
                <a:ea typeface="Arial" panose="020B0604020202020204" pitchFamily="34" charset="0"/>
              </a:rPr>
              <a:t>ng lực cạnh tranh trên thị tr</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ờng.</a:t>
            </a:r>
            <a:endParaRPr lang="en-US" altLang="en-US" sz="2400" dirty="0">
              <a:latin typeface="Arial" panose="020B0604020202020204" pitchFamily="34" charset="0"/>
              <a:ea typeface="Arial" panose="020B0604020202020204" pitchFamily="34" charset="0"/>
            </a:endParaRPr>
          </a:p>
          <a:p>
            <a:pPr indent="457200"/>
            <a:r>
              <a:rPr lang="en-US" altLang="en-US" sz="2400" dirty="0">
                <a:latin typeface="Arial" panose="020B0604020202020204" pitchFamily="34" charset="0"/>
                <a:ea typeface="Arial" panose="020B0604020202020204" pitchFamily="34" charset="0"/>
              </a:rPr>
              <a:t>Hơn nữa, việc phát triển website th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mại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iện tử còn tạo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iều kiện nghiên cứu và ứng dụng các công nghệ tiên tiến nh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 trí tuệ nhân tạo (AI), hệ thống thanh toán trực tuyến an toàn, và quản l</a:t>
            </a:r>
            <a:r>
              <a:rPr lang="en-US" altLang="en-US" sz="2400" dirty="0">
                <a:latin typeface="Arial" panose="020B0604020202020204" pitchFamily="34" charset="0"/>
                <a:ea typeface="Arial" panose="020B0604020202020204" pitchFamily="34" charset="0"/>
              </a:rPr>
              <a:t>ý</a:t>
            </a:r>
            <a:r>
              <a:rPr lang="en-US" altLang="en-US" sz="2400" dirty="0">
                <a:latin typeface="Arial" panose="020B0604020202020204" pitchFamily="34" charset="0"/>
                <a:ea typeface="Arial" panose="020B0604020202020204" pitchFamily="34" charset="0"/>
              </a:rPr>
              <a:t> logistics thông minh. Những yếu tố này góp phần xây dựng một nền tảng không chỉ tiện ích, mà còn hiệu quả và bền vững cho cả ng</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ời tiêu dùng lẫn doanh nghiệp.</a:t>
            </a:r>
            <a:endParaRPr lang="en-US" altLang="en-US" sz="2400" dirty="0">
              <a:latin typeface="Arial" panose="020B0604020202020204" pitchFamily="34" charset="0"/>
              <a:ea typeface="Arial" panose="020B0604020202020204" pitchFamily="34" charset="0"/>
            </a:endParaRPr>
          </a:p>
          <a:p>
            <a:pPr indent="457200"/>
            <a:endParaRPr lang="en-US" altLang="en-US" sz="24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indent="457200"/>
              <a:r>
                <a:rPr lang="en-US" altLang="en-US" sz="2800" b="1" dirty="0">
                  <a:latin typeface="Arial" panose="020B0604020202020204" pitchFamily="34" charset="0"/>
                  <a:ea typeface="Arial" panose="020B0604020202020204" pitchFamily="34" charset="0"/>
                  <a:sym typeface="+mn-ea"/>
                </a:rPr>
                <a:t>1.1 Giới thiệu đề tài</a:t>
              </a:r>
              <a:endParaRPr lang="en-US" altLang="zh-CN" sz="2800" b="1" dirty="0">
                <a:latin typeface="Arial" panose="020B0604020202020204" pitchFamily="34" charset="0"/>
                <a:ea typeface="Arial" panose="020B0604020202020204" pitchFamily="34" charset="0"/>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3.3 Thiết kế giao diện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sym typeface="+mn-ea"/>
              </a:rPr>
              <a:t>Giao diện quản lý danh mục:</a:t>
            </a:r>
            <a:br>
              <a:rPr lang="en-US" altLang="en-US" sz="2000" b="1">
                <a:latin typeface="Arial" panose="020B0604020202020204" pitchFamily="34" charset="0"/>
                <a:cs typeface="Arial" panose="020B0604020202020204" pitchFamily="34" charset="0"/>
                <a:sym typeface="+mn-ea"/>
              </a:rPr>
            </a:b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10" name="Picture 4"/>
          <p:cNvPicPr>
            <a:picLocks noChangeAspect="1"/>
          </p:cNvPicPr>
          <p:nvPr/>
        </p:nvPicPr>
        <p:blipFill>
          <a:blip r:embed="rId1"/>
          <a:stretch>
            <a:fillRect/>
          </a:stretch>
        </p:blipFill>
        <p:spPr>
          <a:xfrm>
            <a:off x="3282950" y="1408430"/>
            <a:ext cx="5756910" cy="470154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3.3 Thiết kế giao diện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sym typeface="+mn-ea"/>
              </a:rPr>
              <a:t>Giao diện quản lý sản phẩm:</a:t>
            </a:r>
            <a:br>
              <a:rPr lang="en-US" altLang="en-US" sz="2000" b="1">
                <a:latin typeface="Arial" panose="020B0604020202020204" pitchFamily="34" charset="0"/>
                <a:cs typeface="Arial" panose="020B0604020202020204" pitchFamily="34" charset="0"/>
                <a:sym typeface="+mn-ea"/>
              </a:rPr>
            </a:b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11" name="Picture 5"/>
          <p:cNvPicPr>
            <a:picLocks noChangeAspect="1"/>
          </p:cNvPicPr>
          <p:nvPr/>
        </p:nvPicPr>
        <p:blipFill>
          <a:blip r:embed="rId1"/>
          <a:stretch>
            <a:fillRect/>
          </a:stretch>
        </p:blipFill>
        <p:spPr>
          <a:xfrm>
            <a:off x="3403600" y="1583055"/>
            <a:ext cx="5175885" cy="492315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3.3 Thiết kế giao diện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sym typeface="+mn-ea"/>
              </a:rPr>
              <a:t>Giao diện hiện thị sản phẩm:</a:t>
            </a:r>
            <a:br>
              <a:rPr lang="en-US" altLang="en-US" sz="2000" b="1">
                <a:latin typeface="Arial" panose="020B0604020202020204" pitchFamily="34" charset="0"/>
                <a:cs typeface="Arial" panose="020B0604020202020204" pitchFamily="34" charset="0"/>
                <a:sym typeface="+mn-ea"/>
              </a:rPr>
            </a:b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4" name="Picture 8"/>
          <p:cNvPicPr>
            <a:picLocks noChangeAspect="1"/>
          </p:cNvPicPr>
          <p:nvPr/>
        </p:nvPicPr>
        <p:blipFill>
          <a:blip r:embed="rId1"/>
          <a:stretch>
            <a:fillRect/>
          </a:stretch>
        </p:blipFill>
        <p:spPr>
          <a:xfrm>
            <a:off x="3281998" y="1739583"/>
            <a:ext cx="5757545" cy="454596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3.3 Thiết kế giao diện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sym typeface="+mn-ea"/>
              </a:rPr>
              <a:t>Giao diện chi tiết sản phẩm:</a:t>
            </a:r>
            <a:br>
              <a:rPr lang="en-US" altLang="en-US" sz="2000" b="1">
                <a:latin typeface="Arial" panose="020B0604020202020204" pitchFamily="34" charset="0"/>
                <a:cs typeface="Arial" panose="020B0604020202020204" pitchFamily="34" charset="0"/>
                <a:sym typeface="+mn-ea"/>
              </a:rPr>
            </a:b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5" name="Picture 9"/>
          <p:cNvPicPr>
            <a:picLocks noChangeAspect="1"/>
          </p:cNvPicPr>
          <p:nvPr/>
        </p:nvPicPr>
        <p:blipFill>
          <a:blip r:embed="rId1"/>
          <a:stretch>
            <a:fillRect/>
          </a:stretch>
        </p:blipFill>
        <p:spPr>
          <a:xfrm>
            <a:off x="3281680" y="1779905"/>
            <a:ext cx="5758180" cy="446532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3.3 Thiết kế giao diện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sym typeface="+mn-ea"/>
              </a:rPr>
              <a:t>Giao diện giỏ hàng:</a:t>
            </a:r>
            <a:br>
              <a:rPr lang="en-US" altLang="en-US" sz="2000" b="1">
                <a:latin typeface="Arial" panose="020B0604020202020204" pitchFamily="34" charset="0"/>
                <a:cs typeface="Arial" panose="020B0604020202020204" pitchFamily="34" charset="0"/>
                <a:sym typeface="+mn-ea"/>
              </a:rPr>
            </a:b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2" name="Picture 10"/>
          <p:cNvPicPr>
            <a:picLocks noChangeAspect="1"/>
          </p:cNvPicPr>
          <p:nvPr/>
        </p:nvPicPr>
        <p:blipFill>
          <a:blip r:embed="rId1"/>
          <a:stretch>
            <a:fillRect/>
          </a:stretch>
        </p:blipFill>
        <p:spPr>
          <a:xfrm>
            <a:off x="3217863" y="1568133"/>
            <a:ext cx="5756275" cy="459168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35" name="组合 17"/>
          <p:cNvGrpSpPr/>
          <p:nvPr/>
        </p:nvGrpSpPr>
        <p:grpSpPr>
          <a:xfrm>
            <a:off x="0" y="3302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lgn="l"/>
              <a:r>
                <a:rPr lang="en-US" altLang="en-US" sz="2800" b="1" dirty="0">
                  <a:latin typeface="Arial" panose="020B0604020202020204" pitchFamily="34" charset="0"/>
                  <a:ea typeface="Arial" panose="020B0604020202020204" pitchFamily="34" charset="0"/>
                </a:rPr>
                <a:t> Thiết kế giao diện</a:t>
              </a:r>
              <a:endParaRPr lang="en-US" altLang="zh-CN" sz="2800" b="1" dirty="0">
                <a:latin typeface="Arial" panose="020B0604020202020204" pitchFamily="34" charset="0"/>
                <a:ea typeface="Arial" panose="020B0604020202020204" pitchFamily="34" charset="0"/>
              </a:endParaRPr>
            </a:p>
          </p:txBody>
        </p:sp>
      </p:grpSp>
      <p:sp>
        <p:nvSpPr>
          <p:cNvPr id="3" name="Text Box 2"/>
          <p:cNvSpPr txBox="1"/>
          <p:nvPr/>
        </p:nvSpPr>
        <p:spPr>
          <a:xfrm>
            <a:off x="869950" y="1011555"/>
            <a:ext cx="10582275" cy="5495290"/>
          </a:xfrm>
          <a:prstGeom prst="rect">
            <a:avLst/>
          </a:prstGeom>
          <a:noFill/>
        </p:spPr>
        <p:txBody>
          <a:bodyPr wrap="square" rtlCol="0">
            <a:noAutofit/>
          </a:bodyPr>
          <a:p>
            <a:r>
              <a:rPr lang="en-US" altLang="en-US" sz="2000" b="1">
                <a:latin typeface="Arial" panose="020B0604020202020204" pitchFamily="34" charset="0"/>
                <a:cs typeface="Arial" panose="020B0604020202020204" pitchFamily="34" charset="0"/>
                <a:sym typeface="+mn-ea"/>
              </a:rPr>
              <a:t>Giao diện giỏ hàng:</a:t>
            </a:r>
            <a:br>
              <a:rPr lang="en-US" altLang="en-US" sz="2000" b="1">
                <a:latin typeface="Arial" panose="020B0604020202020204" pitchFamily="34" charset="0"/>
                <a:cs typeface="Arial" panose="020B0604020202020204" pitchFamily="34" charset="0"/>
                <a:sym typeface="+mn-ea"/>
              </a:rPr>
            </a:br>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a:p>
            <a:endParaRPr lang="en-US" altLang="en-US" sz="2000" b="1">
              <a:latin typeface="Arial" panose="020B0604020202020204" pitchFamily="34" charset="0"/>
              <a:cs typeface="Arial" panose="020B0604020202020204" pitchFamily="34" charset="0"/>
            </a:endParaRPr>
          </a:p>
        </p:txBody>
      </p:sp>
      <p:pic>
        <p:nvPicPr>
          <p:cNvPr id="2" name="Picture 10"/>
          <p:cNvPicPr>
            <a:picLocks noChangeAspect="1"/>
          </p:cNvPicPr>
          <p:nvPr/>
        </p:nvPicPr>
        <p:blipFill>
          <a:blip r:embed="rId1"/>
          <a:stretch>
            <a:fillRect/>
          </a:stretch>
        </p:blipFill>
        <p:spPr>
          <a:xfrm>
            <a:off x="3217863" y="1568133"/>
            <a:ext cx="5756275" cy="459168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202221"/>
        </a:solidFill>
        <a:effectLst/>
      </p:bgPr>
    </p:bg>
    <p:spTree>
      <p:nvGrpSpPr>
        <p:cNvPr id="1" name=""/>
        <p:cNvGrpSpPr/>
        <p:nvPr/>
      </p:nvGrpSpPr>
      <p:grpSpPr/>
      <p:pic>
        <p:nvPicPr>
          <p:cNvPr id="18434" name="图片 1"/>
          <p:cNvPicPr>
            <a:picLocks noChangeAspect="1"/>
          </p:cNvPicPr>
          <p:nvPr/>
        </p:nvPicPr>
        <p:blipFill>
          <a:blip r:embed="rId1"/>
          <a:srcRect r="4346"/>
          <a:stretch>
            <a:fillRect/>
          </a:stretch>
        </p:blipFill>
        <p:spPr>
          <a:xfrm>
            <a:off x="0" y="0"/>
            <a:ext cx="12171363" cy="6858000"/>
          </a:xfrm>
          <a:prstGeom prst="rect">
            <a:avLst/>
          </a:prstGeom>
          <a:noFill/>
          <a:ln w="9525">
            <a:noFill/>
          </a:ln>
        </p:spPr>
      </p:pic>
      <p:sp>
        <p:nvSpPr>
          <p:cNvPr id="3" name="矩形 2"/>
          <p:cNvSpPr/>
          <p:nvPr/>
        </p:nvSpPr>
        <p:spPr>
          <a:xfrm>
            <a:off x="0" y="0"/>
            <a:ext cx="12192000" cy="6858000"/>
          </a:xfrm>
          <a:prstGeom prst="rect">
            <a:avLst/>
          </a:prstGeom>
          <a:solidFill>
            <a:srgbClr val="20222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1" name="直角三角形 20"/>
          <p:cNvSpPr/>
          <p:nvPr/>
        </p:nvSpPr>
        <p:spPr>
          <a:xfrm>
            <a:off x="0" y="2133600"/>
            <a:ext cx="6284913" cy="4724400"/>
          </a:xfrm>
          <a:prstGeom prst="rtTriangle">
            <a:avLst/>
          </a:prstGeom>
          <a:solidFill>
            <a:srgbClr val="202221">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grpSp>
        <p:nvGrpSpPr>
          <p:cNvPr id="18437" name="组合 21"/>
          <p:cNvGrpSpPr/>
          <p:nvPr/>
        </p:nvGrpSpPr>
        <p:grpSpPr>
          <a:xfrm>
            <a:off x="7300913" y="2676525"/>
            <a:ext cx="4324350" cy="2187575"/>
            <a:chOff x="8250406" y="3708614"/>
            <a:chExt cx="4324783" cy="2187584"/>
          </a:xfrm>
        </p:grpSpPr>
        <p:sp>
          <p:nvSpPr>
            <p:cNvPr id="23" name="Freeform 7"/>
            <p:cNvSpPr>
              <a:spLocks noEditPoints="1"/>
            </p:cNvSpPr>
            <p:nvPr/>
          </p:nvSpPr>
          <p:spPr bwMode="auto">
            <a:xfrm>
              <a:off x="9810718" y="3708614"/>
              <a:ext cx="1204944" cy="693384"/>
            </a:xfrm>
            <a:custGeom>
              <a:avLst/>
              <a:gdLst>
                <a:gd name="T0" fmla="*/ 790 w 1064"/>
                <a:gd name="T1" fmla="*/ 343 h 612"/>
                <a:gd name="T2" fmla="*/ 773 w 1064"/>
                <a:gd name="T3" fmla="*/ 340 h 612"/>
                <a:gd name="T4" fmla="*/ 511 w 1064"/>
                <a:gd name="T5" fmla="*/ 427 h 612"/>
                <a:gd name="T6" fmla="*/ 259 w 1064"/>
                <a:gd name="T7" fmla="*/ 344 h 612"/>
                <a:gd name="T8" fmla="*/ 242 w 1064"/>
                <a:gd name="T9" fmla="*/ 346 h 612"/>
                <a:gd name="T10" fmla="*/ 234 w 1064"/>
                <a:gd name="T11" fmla="*/ 362 h 612"/>
                <a:gd name="T12" fmla="*/ 234 w 1064"/>
                <a:gd name="T13" fmla="*/ 571 h 612"/>
                <a:gd name="T14" fmla="*/ 250 w 1064"/>
                <a:gd name="T15" fmla="*/ 590 h 612"/>
                <a:gd name="T16" fmla="*/ 516 w 1064"/>
                <a:gd name="T17" fmla="*/ 612 h 612"/>
                <a:gd name="T18" fmla="*/ 783 w 1064"/>
                <a:gd name="T19" fmla="*/ 590 h 612"/>
                <a:gd name="T20" fmla="*/ 798 w 1064"/>
                <a:gd name="T21" fmla="*/ 571 h 612"/>
                <a:gd name="T22" fmla="*/ 798 w 1064"/>
                <a:gd name="T23" fmla="*/ 358 h 612"/>
                <a:gd name="T24" fmla="*/ 790 w 1064"/>
                <a:gd name="T25" fmla="*/ 343 h 612"/>
                <a:gd name="T26" fmla="*/ 1061 w 1064"/>
                <a:gd name="T27" fmla="*/ 469 h 612"/>
                <a:gd name="T28" fmla="*/ 1046 w 1064"/>
                <a:gd name="T29" fmla="*/ 412 h 612"/>
                <a:gd name="T30" fmla="*/ 1044 w 1064"/>
                <a:gd name="T31" fmla="*/ 408 h 612"/>
                <a:gd name="T32" fmla="*/ 1049 w 1064"/>
                <a:gd name="T33" fmla="*/ 385 h 612"/>
                <a:gd name="T34" fmla="*/ 1014 w 1064"/>
                <a:gd name="T35" fmla="*/ 335 h 612"/>
                <a:gd name="T36" fmla="*/ 1014 w 1064"/>
                <a:gd name="T37" fmla="*/ 209 h 612"/>
                <a:gd name="T38" fmla="*/ 1017 w 1064"/>
                <a:gd name="T39" fmla="*/ 195 h 612"/>
                <a:gd name="T40" fmla="*/ 991 w 1064"/>
                <a:gd name="T41" fmla="*/ 159 h 612"/>
                <a:gd name="T42" fmla="*/ 517 w 1064"/>
                <a:gd name="T43" fmla="*/ 2 h 612"/>
                <a:gd name="T44" fmla="*/ 505 w 1064"/>
                <a:gd name="T45" fmla="*/ 0 h 612"/>
                <a:gd name="T46" fmla="*/ 493 w 1064"/>
                <a:gd name="T47" fmla="*/ 2 h 612"/>
                <a:gd name="T48" fmla="*/ 26 w 1064"/>
                <a:gd name="T49" fmla="*/ 157 h 612"/>
                <a:gd name="T50" fmla="*/ 0 w 1064"/>
                <a:gd name="T51" fmla="*/ 193 h 612"/>
                <a:gd name="T52" fmla="*/ 26 w 1064"/>
                <a:gd name="T53" fmla="*/ 229 h 612"/>
                <a:gd name="T54" fmla="*/ 500 w 1064"/>
                <a:gd name="T55" fmla="*/ 386 h 612"/>
                <a:gd name="T56" fmla="*/ 512 w 1064"/>
                <a:gd name="T57" fmla="*/ 388 h 612"/>
                <a:gd name="T58" fmla="*/ 524 w 1064"/>
                <a:gd name="T59" fmla="*/ 386 h 612"/>
                <a:gd name="T60" fmla="*/ 976 w 1064"/>
                <a:gd name="T61" fmla="*/ 236 h 612"/>
                <a:gd name="T62" fmla="*/ 976 w 1064"/>
                <a:gd name="T63" fmla="*/ 335 h 612"/>
                <a:gd name="T64" fmla="*/ 941 w 1064"/>
                <a:gd name="T65" fmla="*/ 385 h 612"/>
                <a:gd name="T66" fmla="*/ 947 w 1064"/>
                <a:gd name="T67" fmla="*/ 409 h 612"/>
                <a:gd name="T68" fmla="*/ 945 w 1064"/>
                <a:gd name="T69" fmla="*/ 412 h 612"/>
                <a:gd name="T70" fmla="*/ 929 w 1064"/>
                <a:gd name="T71" fmla="*/ 469 h 612"/>
                <a:gd name="T72" fmla="*/ 942 w 1064"/>
                <a:gd name="T73" fmla="*/ 492 h 612"/>
                <a:gd name="T74" fmla="*/ 948 w 1064"/>
                <a:gd name="T75" fmla="*/ 493 h 612"/>
                <a:gd name="T76" fmla="*/ 966 w 1064"/>
                <a:gd name="T77" fmla="*/ 479 h 612"/>
                <a:gd name="T78" fmla="*/ 976 w 1064"/>
                <a:gd name="T79" fmla="*/ 441 h 612"/>
                <a:gd name="T80" fmla="*/ 976 w 1064"/>
                <a:gd name="T81" fmla="*/ 474 h 612"/>
                <a:gd name="T82" fmla="*/ 995 w 1064"/>
                <a:gd name="T83" fmla="*/ 493 h 612"/>
                <a:gd name="T84" fmla="*/ 1014 w 1064"/>
                <a:gd name="T85" fmla="*/ 474 h 612"/>
                <a:gd name="T86" fmla="*/ 1014 w 1064"/>
                <a:gd name="T87" fmla="*/ 441 h 612"/>
                <a:gd name="T88" fmla="*/ 1025 w 1064"/>
                <a:gd name="T89" fmla="*/ 479 h 612"/>
                <a:gd name="T90" fmla="*/ 1043 w 1064"/>
                <a:gd name="T91" fmla="*/ 493 h 612"/>
                <a:gd name="T92" fmla="*/ 1048 w 1064"/>
                <a:gd name="T93" fmla="*/ 492 h 612"/>
                <a:gd name="T94" fmla="*/ 1061 w 1064"/>
                <a:gd name="T95" fmla="*/ 469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64" h="612">
                  <a:moveTo>
                    <a:pt x="790" y="343"/>
                  </a:moveTo>
                  <a:cubicBezTo>
                    <a:pt x="785" y="339"/>
                    <a:pt x="779" y="338"/>
                    <a:pt x="773" y="340"/>
                  </a:cubicBezTo>
                  <a:lnTo>
                    <a:pt x="511" y="427"/>
                  </a:lnTo>
                  <a:lnTo>
                    <a:pt x="259" y="344"/>
                  </a:lnTo>
                  <a:cubicBezTo>
                    <a:pt x="254" y="342"/>
                    <a:pt x="247" y="343"/>
                    <a:pt x="242" y="346"/>
                  </a:cubicBezTo>
                  <a:cubicBezTo>
                    <a:pt x="237" y="350"/>
                    <a:pt x="234" y="356"/>
                    <a:pt x="234" y="362"/>
                  </a:cubicBezTo>
                  <a:lnTo>
                    <a:pt x="234" y="571"/>
                  </a:lnTo>
                  <a:cubicBezTo>
                    <a:pt x="234" y="580"/>
                    <a:pt x="241" y="588"/>
                    <a:pt x="250" y="590"/>
                  </a:cubicBezTo>
                  <a:cubicBezTo>
                    <a:pt x="324" y="604"/>
                    <a:pt x="418" y="612"/>
                    <a:pt x="516" y="612"/>
                  </a:cubicBezTo>
                  <a:cubicBezTo>
                    <a:pt x="614" y="612"/>
                    <a:pt x="709" y="604"/>
                    <a:pt x="783" y="590"/>
                  </a:cubicBezTo>
                  <a:cubicBezTo>
                    <a:pt x="792" y="588"/>
                    <a:pt x="798" y="580"/>
                    <a:pt x="798" y="571"/>
                  </a:cubicBezTo>
                  <a:lnTo>
                    <a:pt x="798" y="358"/>
                  </a:lnTo>
                  <a:cubicBezTo>
                    <a:pt x="798" y="352"/>
                    <a:pt x="795" y="346"/>
                    <a:pt x="790" y="343"/>
                  </a:cubicBezTo>
                  <a:close/>
                  <a:moveTo>
                    <a:pt x="1061" y="469"/>
                  </a:moveTo>
                  <a:lnTo>
                    <a:pt x="1046" y="412"/>
                  </a:lnTo>
                  <a:cubicBezTo>
                    <a:pt x="1045" y="410"/>
                    <a:pt x="1044" y="409"/>
                    <a:pt x="1044" y="408"/>
                  </a:cubicBezTo>
                  <a:cubicBezTo>
                    <a:pt x="1047" y="401"/>
                    <a:pt x="1049" y="394"/>
                    <a:pt x="1049" y="385"/>
                  </a:cubicBezTo>
                  <a:cubicBezTo>
                    <a:pt x="1049" y="362"/>
                    <a:pt x="1035" y="343"/>
                    <a:pt x="1014" y="335"/>
                  </a:cubicBezTo>
                  <a:lnTo>
                    <a:pt x="1014" y="209"/>
                  </a:lnTo>
                  <a:cubicBezTo>
                    <a:pt x="1016" y="204"/>
                    <a:pt x="1017" y="200"/>
                    <a:pt x="1017" y="195"/>
                  </a:cubicBezTo>
                  <a:cubicBezTo>
                    <a:pt x="1017" y="179"/>
                    <a:pt x="1006" y="164"/>
                    <a:pt x="991" y="159"/>
                  </a:cubicBezTo>
                  <a:lnTo>
                    <a:pt x="517" y="2"/>
                  </a:lnTo>
                  <a:cubicBezTo>
                    <a:pt x="513" y="1"/>
                    <a:pt x="509" y="0"/>
                    <a:pt x="505" y="0"/>
                  </a:cubicBezTo>
                  <a:cubicBezTo>
                    <a:pt x="501" y="0"/>
                    <a:pt x="497" y="1"/>
                    <a:pt x="493" y="2"/>
                  </a:cubicBezTo>
                  <a:lnTo>
                    <a:pt x="26" y="157"/>
                  </a:lnTo>
                  <a:cubicBezTo>
                    <a:pt x="10" y="162"/>
                    <a:pt x="0" y="176"/>
                    <a:pt x="0" y="193"/>
                  </a:cubicBezTo>
                  <a:cubicBezTo>
                    <a:pt x="0" y="209"/>
                    <a:pt x="10" y="224"/>
                    <a:pt x="26" y="229"/>
                  </a:cubicBezTo>
                  <a:lnTo>
                    <a:pt x="500" y="386"/>
                  </a:lnTo>
                  <a:cubicBezTo>
                    <a:pt x="504" y="388"/>
                    <a:pt x="508" y="388"/>
                    <a:pt x="512" y="388"/>
                  </a:cubicBezTo>
                  <a:cubicBezTo>
                    <a:pt x="516" y="388"/>
                    <a:pt x="520" y="388"/>
                    <a:pt x="524" y="386"/>
                  </a:cubicBezTo>
                  <a:lnTo>
                    <a:pt x="976" y="236"/>
                  </a:lnTo>
                  <a:lnTo>
                    <a:pt x="976" y="335"/>
                  </a:lnTo>
                  <a:cubicBezTo>
                    <a:pt x="956" y="343"/>
                    <a:pt x="941" y="362"/>
                    <a:pt x="941" y="385"/>
                  </a:cubicBezTo>
                  <a:cubicBezTo>
                    <a:pt x="941" y="394"/>
                    <a:pt x="943" y="401"/>
                    <a:pt x="947" y="409"/>
                  </a:cubicBezTo>
                  <a:cubicBezTo>
                    <a:pt x="946" y="410"/>
                    <a:pt x="945" y="410"/>
                    <a:pt x="945" y="412"/>
                  </a:cubicBezTo>
                  <a:lnTo>
                    <a:pt x="929" y="469"/>
                  </a:lnTo>
                  <a:cubicBezTo>
                    <a:pt x="926" y="479"/>
                    <a:pt x="932" y="489"/>
                    <a:pt x="942" y="492"/>
                  </a:cubicBezTo>
                  <a:cubicBezTo>
                    <a:pt x="944" y="492"/>
                    <a:pt x="946" y="493"/>
                    <a:pt x="948" y="493"/>
                  </a:cubicBezTo>
                  <a:cubicBezTo>
                    <a:pt x="956" y="493"/>
                    <a:pt x="964" y="487"/>
                    <a:pt x="966" y="479"/>
                  </a:cubicBezTo>
                  <a:lnTo>
                    <a:pt x="976" y="441"/>
                  </a:lnTo>
                  <a:lnTo>
                    <a:pt x="976" y="474"/>
                  </a:lnTo>
                  <a:cubicBezTo>
                    <a:pt x="976" y="484"/>
                    <a:pt x="985" y="493"/>
                    <a:pt x="995" y="493"/>
                  </a:cubicBezTo>
                  <a:cubicBezTo>
                    <a:pt x="1006" y="493"/>
                    <a:pt x="1014" y="484"/>
                    <a:pt x="1014" y="474"/>
                  </a:cubicBezTo>
                  <a:lnTo>
                    <a:pt x="1014" y="441"/>
                  </a:lnTo>
                  <a:lnTo>
                    <a:pt x="1025" y="479"/>
                  </a:lnTo>
                  <a:cubicBezTo>
                    <a:pt x="1027" y="487"/>
                    <a:pt x="1035" y="493"/>
                    <a:pt x="1043" y="493"/>
                  </a:cubicBezTo>
                  <a:cubicBezTo>
                    <a:pt x="1045" y="493"/>
                    <a:pt x="1046" y="492"/>
                    <a:pt x="1048" y="492"/>
                  </a:cubicBezTo>
                  <a:cubicBezTo>
                    <a:pt x="1058" y="489"/>
                    <a:pt x="1064" y="479"/>
                    <a:pt x="1061" y="469"/>
                  </a:cubicBezTo>
                  <a:close/>
                </a:path>
              </a:pathLst>
            </a:custGeom>
            <a:solidFill>
              <a:schemeClr val="bg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580" b="0" i="0" u="none" strike="noStrike" kern="1200" cap="none" spc="0" normalizeH="0" baseline="0" noProof="0">
                <a:ln>
                  <a:noFill/>
                </a:ln>
                <a:solidFill>
                  <a:prstClr val="black"/>
                </a:solidFill>
                <a:effectLst/>
                <a:uLnTx/>
                <a:uFillTx/>
                <a:latin typeface="Arial" panose="020B0604020202020204" pitchFamily="34" charset="0"/>
                <a:ea typeface="Arial" panose="020B0604020202020204" pitchFamily="34" charset="0"/>
                <a:cs typeface="+mn-cs"/>
              </a:endParaRPr>
            </a:p>
          </p:txBody>
        </p:sp>
        <p:sp>
          <p:nvSpPr>
            <p:cNvPr id="18439" name="文本框 24"/>
            <p:cNvSpPr txBox="1"/>
            <p:nvPr/>
          </p:nvSpPr>
          <p:spPr>
            <a:xfrm>
              <a:off x="8250406" y="4974442"/>
              <a:ext cx="4324783" cy="921756"/>
            </a:xfrm>
            <a:prstGeom prst="rect">
              <a:avLst/>
            </a:prstGeom>
            <a:noFill/>
            <a:ln w="9525">
              <a:noFill/>
            </a:ln>
          </p:spPr>
          <p:txBody>
            <a:bodyPr wrap="square" anchor="t" anchorCtr="0">
              <a:spAutoFit/>
            </a:bodyPr>
            <a:p>
              <a:pPr algn="ctr"/>
              <a:r>
                <a:rPr lang="en-US" altLang="zh-CN" sz="5400" b="1" dirty="0">
                  <a:solidFill>
                    <a:schemeClr val="bg1"/>
                  </a:solidFill>
                  <a:latin typeface="Arial" panose="020B0604020202020204" pitchFamily="34" charset="0"/>
                  <a:ea typeface="SimSun" panose="02010600030101010101" pitchFamily="2" charset="-122"/>
                  <a:cs typeface="Arial" panose="020B0604020202020204" pitchFamily="34" charset="0"/>
                </a:rPr>
                <a:t>Thank you</a:t>
              </a:r>
              <a:endParaRPr lang="en-US" altLang="zh-CN" sz="5400" b="1" dirty="0">
                <a:solidFill>
                  <a:schemeClr val="bg1"/>
                </a:solidFill>
                <a:latin typeface="Arial" panose="020B0604020202020204" pitchFamily="34" charset="0"/>
                <a:ea typeface="Arial" panose="020B0604020202020204" pitchFamily="34" charset="0"/>
              </a:endParaRPr>
            </a:p>
          </p:txBody>
        </p:sp>
        <p:cxnSp>
          <p:nvCxnSpPr>
            <p:cNvPr id="26" name="直接连接符 25"/>
            <p:cNvCxnSpPr/>
            <p:nvPr/>
          </p:nvCxnSpPr>
          <p:spPr>
            <a:xfrm>
              <a:off x="8493125" y="4794613"/>
              <a:ext cx="339883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797560" y="1202690"/>
            <a:ext cx="11131550" cy="4958715"/>
          </a:xfrm>
          <a:prstGeom prst="rect">
            <a:avLst/>
          </a:prstGeom>
          <a:noFill/>
          <a:ln w="9525">
            <a:noFill/>
          </a:ln>
        </p:spPr>
        <p:txBody>
          <a:bodyPr wrap="square" anchor="t" anchorCtr="0">
            <a:noAutofit/>
          </a:bodyPr>
          <a:p>
            <a:pPr indent="457200"/>
            <a:r>
              <a:rPr lang="en-US" altLang="en-US" sz="2400" dirty="0">
                <a:latin typeface="Arial" panose="020B0604020202020204" pitchFamily="34" charset="0"/>
                <a:ea typeface="Arial" panose="020B0604020202020204" pitchFamily="34" charset="0"/>
              </a:rPr>
              <a:t>Tôi lựa chọn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ề tài thiết kế website th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mại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iện tử bán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ồng hồ thời trang, sử dụng HTML, CSS và PHP, với mục tiêu hiểu r</a:t>
            </a:r>
            <a:r>
              <a:rPr lang="en-US" altLang="en-US" sz="2400" dirty="0">
                <a:latin typeface="Arial" panose="020B0604020202020204" pitchFamily="34" charset="0"/>
                <a:ea typeface="Arial" panose="020B0604020202020204" pitchFamily="34" charset="0"/>
              </a:rPr>
              <a:t>õ</a:t>
            </a:r>
            <a:r>
              <a:rPr lang="en-US" altLang="en-US" sz="2400" dirty="0">
                <a:latin typeface="Arial" panose="020B0604020202020204" pitchFamily="34" charset="0"/>
                <a:ea typeface="Arial" panose="020B0604020202020204" pitchFamily="34" charset="0"/>
              </a:rPr>
              <a:t> hơn về quy trình xây dựng một website thuần PHP.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ây không chỉ là cơ hội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ể củng cố kiến thức nền tảng, mà còn giúp tôi phát triển kỹ n</a:t>
            </a:r>
            <a:r>
              <a:rPr lang="en-US" altLang="en-US" sz="2400" dirty="0">
                <a:latin typeface="Arial" panose="020B0604020202020204" pitchFamily="34" charset="0"/>
                <a:ea typeface="Arial" panose="020B0604020202020204" pitchFamily="34" charset="0"/>
              </a:rPr>
              <a:t>ă</a:t>
            </a:r>
            <a:r>
              <a:rPr lang="en-US" altLang="en-US" sz="2400" dirty="0">
                <a:latin typeface="Arial" panose="020B0604020202020204" pitchFamily="34" charset="0"/>
                <a:ea typeface="Arial" panose="020B0604020202020204" pitchFamily="34" charset="0"/>
              </a:rPr>
              <a:t>ng học thuật,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ồng thời nắm vững các b</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ớc hoàn xây dựng một trang web nhỏ. Việc thực hiện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ề tài này sẽ là nền tảng quan trọng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ể tôi tiến xa hơn trong l</a:t>
            </a:r>
            <a:r>
              <a:rPr lang="en-US" altLang="en-US" sz="2400" dirty="0">
                <a:latin typeface="Arial" panose="020B0604020202020204" pitchFamily="34" charset="0"/>
                <a:ea typeface="Arial" panose="020B0604020202020204" pitchFamily="34" charset="0"/>
              </a:rPr>
              <a:t>ĩ</a:t>
            </a:r>
            <a:r>
              <a:rPr lang="en-US" altLang="en-US" sz="2400" dirty="0">
                <a:latin typeface="Arial" panose="020B0604020202020204" pitchFamily="34" charset="0"/>
                <a:ea typeface="Arial" panose="020B0604020202020204" pitchFamily="34" charset="0"/>
              </a:rPr>
              <a:t>nh vực phát triển web và ứng dụng công nghệ vào thực tế.</a:t>
            </a:r>
            <a:endParaRPr lang="en-US" altLang="en-US" sz="24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indent="457200"/>
              <a:r>
                <a:rPr lang="en-US" altLang="en-US" sz="2800" b="1" dirty="0">
                  <a:latin typeface="Arial" panose="020B0604020202020204" pitchFamily="34" charset="0"/>
                  <a:ea typeface="Arial" panose="020B0604020202020204" pitchFamily="34" charset="0"/>
                </a:rPr>
                <a:t>1.2.Mục </a:t>
              </a:r>
              <a:r>
                <a:rPr lang="en-US" altLang="en-US" sz="2800" b="1" dirty="0">
                  <a:latin typeface="Arial" panose="020B0604020202020204" pitchFamily="34" charset="0"/>
                  <a:ea typeface="Arial" panose="020B0604020202020204" pitchFamily="34" charset="0"/>
                </a:rPr>
                <a:t>đ</a:t>
              </a:r>
              <a:r>
                <a:rPr lang="en-US" altLang="en-US" sz="2800" b="1" dirty="0">
                  <a:latin typeface="Arial" panose="020B0604020202020204" pitchFamily="34" charset="0"/>
                  <a:ea typeface="Arial" panose="020B0604020202020204" pitchFamily="34" charset="0"/>
                </a:rPr>
                <a:t>ích nghiên cứu</a:t>
              </a:r>
              <a:endParaRPr lang="en-US" altLang="en-US" sz="2800" b="1" dirty="0">
                <a:latin typeface="Arial" panose="020B0604020202020204" pitchFamily="34" charset="0"/>
                <a:ea typeface="Arial" panose="020B0604020202020204" pitchFamily="34" charset="0"/>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797560" y="851535"/>
            <a:ext cx="11131550" cy="5309870"/>
          </a:xfrm>
          <a:prstGeom prst="rect">
            <a:avLst/>
          </a:prstGeom>
          <a:noFill/>
          <a:ln w="9525">
            <a:noFill/>
          </a:ln>
        </p:spPr>
        <p:txBody>
          <a:bodyPr wrap="square" anchor="t" anchorCtr="0">
            <a:noAutofit/>
          </a:bodyPr>
          <a:p>
            <a:pPr indent="457200">
              <a:buFont typeface="Arial" panose="020B0604020202020204" pitchFamily="34" charset="0"/>
            </a:pPr>
            <a:r>
              <a:rPr lang="en-US" altLang="en-US" sz="2400" b="1" dirty="0">
                <a:latin typeface="Arial" panose="020B0604020202020204" pitchFamily="34" charset="0"/>
                <a:ea typeface="Arial" panose="020B0604020202020204" pitchFamily="34" charset="0"/>
              </a:rPr>
              <a:t>Công nghệ thiết kế và phát triển website:</a:t>
            </a:r>
            <a:endParaRPr lang="en-US" altLang="en-US" sz="2400" dirty="0">
              <a:latin typeface="Arial" panose="020B0604020202020204" pitchFamily="34" charset="0"/>
              <a:ea typeface="Arial" panose="020B0604020202020204" pitchFamily="34" charset="0"/>
            </a:endParaRPr>
          </a:p>
          <a:p>
            <a:pPr marL="342900" indent="-342900">
              <a:buFont typeface="Arial" panose="020B0604020202020204" pitchFamily="34" charset="0"/>
              <a:buChar char="•"/>
            </a:pPr>
            <a:r>
              <a:rPr lang="en-US" altLang="en-US" sz="2400" dirty="0">
                <a:latin typeface="Arial" panose="020B0604020202020204" pitchFamily="34" charset="0"/>
                <a:ea typeface="Arial" panose="020B0604020202020204" pitchFamily="34" charset="0"/>
              </a:rPr>
              <a:t> HTML (HyperText Markup Language): Ngôn ngữ dùng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ể xây dựng cấu trúc cơ bản của website, giúp trình bày nội dung và tổ chức bố cục trang web một cách trực quan.</a:t>
            </a:r>
            <a:endParaRPr lang="en-US" altLang="en-US" sz="2400" dirty="0">
              <a:latin typeface="Arial" panose="020B0604020202020204" pitchFamily="34" charset="0"/>
              <a:ea typeface="Arial" panose="020B0604020202020204" pitchFamily="34" charset="0"/>
            </a:endParaRPr>
          </a:p>
          <a:p>
            <a:pPr marL="342900" indent="-342900">
              <a:buFont typeface="Arial" panose="020B0604020202020204" pitchFamily="34" charset="0"/>
              <a:buChar char="•"/>
            </a:pPr>
            <a:r>
              <a:rPr lang="en-US" altLang="en-US" sz="2400" dirty="0">
                <a:latin typeface="Arial" panose="020B0604020202020204" pitchFamily="34" charset="0"/>
                <a:ea typeface="Arial" panose="020B0604020202020204" pitchFamily="34" charset="0"/>
              </a:rPr>
              <a:t>CSS (Cascading Style Sheets): Công cụ hỗ trợ tạo kiểu dáng cho website, giúp cải thiện trải nghiệm ng</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ời dùng bằng cách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ịnh hình giao diện trực quan và chuyên nghiệp hơn.</a:t>
            </a:r>
            <a:endParaRPr lang="en-US" altLang="en-US" sz="2400" dirty="0">
              <a:latin typeface="Arial" panose="020B0604020202020204" pitchFamily="34" charset="0"/>
              <a:ea typeface="Arial" panose="020B0604020202020204" pitchFamily="34" charset="0"/>
            </a:endParaRPr>
          </a:p>
          <a:p>
            <a:pPr marL="342900" indent="-342900">
              <a:buFont typeface="Arial" panose="020B0604020202020204" pitchFamily="34" charset="0"/>
              <a:buChar char="•"/>
            </a:pPr>
            <a:r>
              <a:rPr lang="en-US" altLang="en-US" sz="2400" dirty="0">
                <a:latin typeface="Arial" panose="020B0604020202020204" pitchFamily="34" charset="0"/>
                <a:ea typeface="Arial" panose="020B0604020202020204" pitchFamily="34" charset="0"/>
              </a:rPr>
              <a:t>PHP (Hypertext Preprocessor): Ngôn ngữ lập trình phía server, </a:t>
            </a:r>
            <a:r>
              <a:rPr lang="en-US" altLang="en-US" sz="2400" dirty="0">
                <a:latin typeface="Arial" panose="020B0604020202020204" pitchFamily="34" charset="0"/>
                <a:ea typeface="Arial" panose="020B0604020202020204" pitchFamily="34" charset="0"/>
              </a:rPr>
              <a:t>đư</a:t>
            </a:r>
            <a:r>
              <a:rPr lang="en-US" altLang="en-US" sz="2400" dirty="0">
                <a:latin typeface="Arial" panose="020B0604020202020204" pitchFamily="34" charset="0"/>
                <a:ea typeface="Arial" panose="020B0604020202020204" pitchFamily="34" charset="0"/>
              </a:rPr>
              <a:t>ợc sử dụng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ể xử l</a:t>
            </a:r>
            <a:r>
              <a:rPr lang="en-US" altLang="en-US" sz="2400" dirty="0">
                <a:latin typeface="Arial" panose="020B0604020202020204" pitchFamily="34" charset="0"/>
                <a:ea typeface="Arial" panose="020B0604020202020204" pitchFamily="34" charset="0"/>
              </a:rPr>
              <a:t>ý</a:t>
            </a:r>
            <a:r>
              <a:rPr lang="en-US" altLang="en-US" sz="2400" dirty="0">
                <a:latin typeface="Arial" panose="020B0604020202020204" pitchFamily="34" charset="0"/>
                <a:ea typeface="Arial" panose="020B0604020202020204" pitchFamily="34" charset="0"/>
              </a:rPr>
              <a:t> logic nghiệp vụ, quản l</a:t>
            </a:r>
            <a:r>
              <a:rPr lang="en-US" altLang="en-US" sz="2400" dirty="0">
                <a:latin typeface="Arial" panose="020B0604020202020204" pitchFamily="34" charset="0"/>
                <a:ea typeface="Arial" panose="020B0604020202020204" pitchFamily="34" charset="0"/>
              </a:rPr>
              <a:t>ý</a:t>
            </a:r>
            <a:r>
              <a:rPr lang="en-US" altLang="en-US" sz="2400" dirty="0">
                <a:latin typeface="Arial" panose="020B0604020202020204" pitchFamily="34" charset="0"/>
                <a:ea typeface="Arial" panose="020B0604020202020204" pitchFamily="34" charset="0"/>
              </a:rPr>
              <a:t> dữ liệu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ộng và kết nối với cơ sở dữ liệu,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ảm bảo sự linh hoạt và t</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tác hiệu quả giữa ng</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ời dùng và hệ thống.</a:t>
            </a:r>
            <a:endParaRPr lang="en-US" altLang="en-US" sz="2400" dirty="0">
              <a:latin typeface="Arial" panose="020B0604020202020204" pitchFamily="34" charset="0"/>
              <a:ea typeface="Arial" panose="020B0604020202020204" pitchFamily="34" charset="0"/>
            </a:endParaRPr>
          </a:p>
          <a:p>
            <a:pPr marL="342900" indent="-342900">
              <a:buFont typeface="Arial" panose="020B0604020202020204" pitchFamily="34" charset="0"/>
              <a:buChar char="•"/>
            </a:pPr>
            <a:r>
              <a:rPr lang="en-US" altLang="en-US" sz="2400" dirty="0">
                <a:latin typeface="Arial" panose="020B0604020202020204" pitchFamily="34" charset="0"/>
                <a:ea typeface="Arial" panose="020B0604020202020204" pitchFamily="34" charset="0"/>
              </a:rPr>
              <a:t>MySQL: Hệ quản trị cơ sở dữ liệu quan hệ,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ảm nhiệm việc l</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u trữ, truy vấn và quản l</a:t>
            </a:r>
            <a:r>
              <a:rPr lang="en-US" altLang="en-US" sz="2400" dirty="0">
                <a:latin typeface="Arial" panose="020B0604020202020204" pitchFamily="34" charset="0"/>
                <a:ea typeface="Arial" panose="020B0604020202020204" pitchFamily="34" charset="0"/>
              </a:rPr>
              <a:t>ý</a:t>
            </a:r>
            <a:r>
              <a:rPr lang="en-US" altLang="en-US" sz="2400" dirty="0">
                <a:latin typeface="Arial" panose="020B0604020202020204" pitchFamily="34" charset="0"/>
                <a:ea typeface="Arial" panose="020B0604020202020204" pitchFamily="34" charset="0"/>
              </a:rPr>
              <a:t> dữ liệu của website.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ây là công cụ quan trọng giúp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ảm bảo tính chính xác và hiệu quả trong việc xử l</a:t>
            </a:r>
            <a:r>
              <a:rPr lang="en-US" altLang="en-US" sz="2400" dirty="0">
                <a:latin typeface="Arial" panose="020B0604020202020204" pitchFamily="34" charset="0"/>
                <a:ea typeface="Arial" panose="020B0604020202020204" pitchFamily="34" charset="0"/>
              </a:rPr>
              <a:t>ý</a:t>
            </a:r>
            <a:r>
              <a:rPr lang="en-US" altLang="en-US" sz="2400" dirty="0">
                <a:latin typeface="Arial" panose="020B0604020202020204" pitchFamily="34" charset="0"/>
                <a:ea typeface="Arial" panose="020B0604020202020204" pitchFamily="34" charset="0"/>
              </a:rPr>
              <a:t> dữ liệu liên quan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ến hoạt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ộng của website th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mại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iện tử.</a:t>
            </a:r>
            <a:endParaRPr lang="en-US" altLang="en-US" sz="24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a:buFont typeface="Arial" panose="020B0604020202020204" pitchFamily="34" charset="0"/>
              </a:pPr>
              <a:r>
                <a:rPr lang="en-US" altLang="en-US" sz="2800" b="1" dirty="0">
                  <a:latin typeface="Arial" panose="020B0604020202020204" pitchFamily="34" charset="0"/>
                  <a:ea typeface="Arial" panose="020B0604020202020204" pitchFamily="34" charset="0"/>
                  <a:sym typeface="+mn-ea"/>
                </a:rPr>
                <a:t>1.3 Đối tượng nghiên cứu</a:t>
              </a:r>
              <a:endParaRPr lang="en-US" altLang="en-US" sz="2800" b="1" dirty="0">
                <a:latin typeface="Arial" panose="020B0604020202020204" pitchFamily="34" charset="0"/>
                <a:ea typeface="Arial" panose="020B0604020202020204"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797560" y="889635"/>
            <a:ext cx="11131550" cy="5271770"/>
          </a:xfrm>
          <a:prstGeom prst="rect">
            <a:avLst/>
          </a:prstGeom>
          <a:noFill/>
          <a:ln w="9525">
            <a:noFill/>
          </a:ln>
        </p:spPr>
        <p:txBody>
          <a:bodyPr wrap="square" anchor="t" anchorCtr="0">
            <a:noAutofit/>
          </a:bodyPr>
          <a:p>
            <a:pPr indent="457200">
              <a:buFont typeface="Arial" panose="020B0604020202020204" pitchFamily="34" charset="0"/>
            </a:pPr>
            <a:r>
              <a:rPr lang="en-US" altLang="en-US" sz="2400" b="1" dirty="0">
                <a:latin typeface="Arial" panose="020B0604020202020204" pitchFamily="34" charset="0"/>
                <a:ea typeface="Arial" panose="020B0604020202020204" pitchFamily="34" charset="0"/>
              </a:rPr>
              <a:t>Quy trình tìm kiếm và mua hàng của ng</a:t>
            </a:r>
            <a:r>
              <a:rPr lang="en-US" altLang="en-US" sz="2400" b="1" dirty="0">
                <a:latin typeface="Arial" panose="020B0604020202020204" pitchFamily="34" charset="0"/>
                <a:ea typeface="Arial" panose="020B0604020202020204" pitchFamily="34" charset="0"/>
              </a:rPr>
              <a:t>ư</a:t>
            </a:r>
            <a:r>
              <a:rPr lang="en-US" altLang="en-US" sz="2400" b="1" dirty="0">
                <a:latin typeface="Arial" panose="020B0604020202020204" pitchFamily="34" charset="0"/>
                <a:ea typeface="Arial" panose="020B0604020202020204" pitchFamily="34" charset="0"/>
              </a:rPr>
              <a:t>ời dùng</a:t>
            </a:r>
            <a:endParaRPr lang="en-US" altLang="en-US" sz="2400" b="1" dirty="0">
              <a:latin typeface="Arial" panose="020B0604020202020204" pitchFamily="34" charset="0"/>
              <a:ea typeface="Arial" panose="020B0604020202020204" pitchFamily="34" charset="0"/>
            </a:endParaRPr>
          </a:p>
          <a:p>
            <a:pPr marL="342900" indent="-342900">
              <a:buFont typeface="Arial" panose="020B0604020202020204" pitchFamily="34" charset="0"/>
              <a:buChar char="•"/>
            </a:pPr>
            <a:r>
              <a:rPr lang="en-US" altLang="en-US" sz="2400" dirty="0">
                <a:latin typeface="Arial" panose="020B0604020202020204" pitchFamily="34" charset="0"/>
                <a:ea typeface="Arial" panose="020B0604020202020204" pitchFamily="34" charset="0"/>
              </a:rPr>
              <a:t>Tìm hiểu quy trình tìm kiếm sản phẩm và mua hàng của ng</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ời tiêu dùng giúp thiết kế một giao diện thân thiện và dễ sử dụng, giúp khách hàng dễ dàng tìm kiếm sản phẩm.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iều này không chỉ nâng cao trải nghiệm ng</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ời dùng mà còn cải thiện hiệu quả của website th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mại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iện tử, làm cho quá trình mua sắm trở nên thuận tiện và nhanh chóng hơn.</a:t>
            </a:r>
            <a:endParaRPr lang="en-US" altLang="en-US" sz="2400" dirty="0">
              <a:latin typeface="Arial" panose="020B0604020202020204" pitchFamily="34" charset="0"/>
              <a:ea typeface="Arial" panose="020B0604020202020204" pitchFamily="34" charset="0"/>
            </a:endParaRPr>
          </a:p>
          <a:p>
            <a:pPr indent="457200">
              <a:buFont typeface="Arial" panose="020B0604020202020204" pitchFamily="34" charset="0"/>
            </a:pPr>
            <a:r>
              <a:rPr lang="en-US" altLang="en-US" sz="2400" b="1" dirty="0">
                <a:latin typeface="Arial" panose="020B0604020202020204" pitchFamily="34" charset="0"/>
                <a:ea typeface="Arial" panose="020B0604020202020204" pitchFamily="34" charset="0"/>
              </a:rPr>
              <a:t>Quy trình quản l</a:t>
            </a:r>
            <a:r>
              <a:rPr lang="en-US" altLang="en-US" sz="2400" b="1" dirty="0">
                <a:latin typeface="Arial" panose="020B0604020202020204" pitchFamily="34" charset="0"/>
                <a:ea typeface="Arial" panose="020B0604020202020204" pitchFamily="34" charset="0"/>
              </a:rPr>
              <a:t>ý</a:t>
            </a:r>
            <a:r>
              <a:rPr lang="en-US" altLang="en-US" sz="2400" b="1" dirty="0">
                <a:latin typeface="Arial" panose="020B0604020202020204" pitchFamily="34" charset="0"/>
                <a:ea typeface="Arial" panose="020B0604020202020204" pitchFamily="34" charset="0"/>
              </a:rPr>
              <a:t> dữ liệu và xử l</a:t>
            </a:r>
            <a:r>
              <a:rPr lang="en-US" altLang="en-US" sz="2400" b="1" dirty="0">
                <a:latin typeface="Arial" panose="020B0604020202020204" pitchFamily="34" charset="0"/>
                <a:ea typeface="Arial" panose="020B0604020202020204" pitchFamily="34" charset="0"/>
              </a:rPr>
              <a:t>ý</a:t>
            </a:r>
            <a:r>
              <a:rPr lang="en-US" altLang="en-US" sz="2400" b="1" dirty="0">
                <a:latin typeface="Arial" panose="020B0604020202020204" pitchFamily="34" charset="0"/>
                <a:ea typeface="Arial" panose="020B0604020202020204" pitchFamily="34" charset="0"/>
              </a:rPr>
              <a:t> thông tin</a:t>
            </a:r>
            <a:endParaRPr lang="en-US" altLang="en-US" sz="2400" b="1" dirty="0">
              <a:latin typeface="Arial" panose="020B0604020202020204" pitchFamily="34" charset="0"/>
              <a:ea typeface="Arial" panose="020B0604020202020204" pitchFamily="34" charset="0"/>
            </a:endParaRPr>
          </a:p>
          <a:p>
            <a:pPr marL="342900" indent="-342900" algn="just">
              <a:buFont typeface="Arial" panose="020B0604020202020204" pitchFamily="34" charset="0"/>
              <a:buChar char="•"/>
            </a:pPr>
            <a:r>
              <a:rPr lang="en-US" altLang="en-US" sz="2400" dirty="0">
                <a:latin typeface="Arial" panose="020B0604020202020204" pitchFamily="34" charset="0"/>
                <a:ea typeface="Arial" panose="020B0604020202020204" pitchFamily="34" charset="0"/>
              </a:rPr>
              <a:t>Tìm hiểu quy trình quản l</a:t>
            </a:r>
            <a:r>
              <a:rPr lang="en-US" altLang="en-US" sz="2400" dirty="0">
                <a:latin typeface="Arial" panose="020B0604020202020204" pitchFamily="34" charset="0"/>
                <a:ea typeface="Arial" panose="020B0604020202020204" pitchFamily="34" charset="0"/>
              </a:rPr>
              <a:t>ý</a:t>
            </a:r>
            <a:r>
              <a:rPr lang="en-US" altLang="en-US" sz="2400" dirty="0">
                <a:latin typeface="Arial" panose="020B0604020202020204" pitchFamily="34" charset="0"/>
                <a:ea typeface="Arial" panose="020B0604020202020204" pitchFamily="34" charset="0"/>
              </a:rPr>
              <a:t> và vận hành website th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mại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iện tử,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ặc biệt là quy trình thêm, sửa và xóa sản phẩm, là yếu tố quan trọng giúp tối </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u hóa giao diện trang quản trị. Qua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ó, việc quản l</a:t>
            </a:r>
            <a:r>
              <a:rPr lang="en-US" altLang="en-US" sz="2400" dirty="0">
                <a:latin typeface="Arial" panose="020B0604020202020204" pitchFamily="34" charset="0"/>
                <a:ea typeface="Arial" panose="020B0604020202020204" pitchFamily="34" charset="0"/>
              </a:rPr>
              <a:t>ý</a:t>
            </a:r>
            <a:r>
              <a:rPr lang="en-US" altLang="en-US" sz="2400" dirty="0">
                <a:latin typeface="Arial" panose="020B0604020202020204" pitchFamily="34" charset="0"/>
                <a:ea typeface="Arial" panose="020B0604020202020204" pitchFamily="34" charset="0"/>
              </a:rPr>
              <a:t> sản phẩm trở nên chính xác và hiệu quả hơn,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ồng thời giúp nhân viên vận hành dễ dàng theo d</a:t>
            </a:r>
            <a:r>
              <a:rPr lang="en-US" altLang="en-US" sz="2400" dirty="0">
                <a:latin typeface="Arial" panose="020B0604020202020204" pitchFamily="34" charset="0"/>
                <a:ea typeface="Arial" panose="020B0604020202020204" pitchFamily="34" charset="0"/>
              </a:rPr>
              <a:t>õ</a:t>
            </a:r>
            <a:r>
              <a:rPr lang="en-US" altLang="en-US" sz="2400" dirty="0">
                <a:latin typeface="Arial" panose="020B0604020202020204" pitchFamily="34" charset="0"/>
                <a:ea typeface="Arial" panose="020B0604020202020204" pitchFamily="34" charset="0"/>
              </a:rPr>
              <a:t>i và cập nhật thông tin sản phẩm kịp thời. Việc thiết kế một hệ thống quản trị dễ sử dụng không chỉ cải thiện hiệu quả công việc mà còn giảm thiểu sai sót, nâng cao n</a:t>
            </a:r>
            <a:r>
              <a:rPr lang="en-US" altLang="en-US" sz="2400" dirty="0">
                <a:latin typeface="Arial" panose="020B0604020202020204" pitchFamily="34" charset="0"/>
                <a:ea typeface="Arial" panose="020B0604020202020204" pitchFamily="34" charset="0"/>
              </a:rPr>
              <a:t>ă</a:t>
            </a:r>
            <a:r>
              <a:rPr lang="en-US" altLang="en-US" sz="2400" dirty="0">
                <a:latin typeface="Arial" panose="020B0604020202020204" pitchFamily="34" charset="0"/>
                <a:ea typeface="Arial" panose="020B0604020202020204" pitchFamily="34" charset="0"/>
              </a:rPr>
              <a:t>ng suất và giúp doanh nghiệp duy trì sự cạnh tranh trên thị tr</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ờng.</a:t>
            </a:r>
            <a:endParaRPr lang="en-US" altLang="en-US" sz="24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indent="457200"/>
              <a:r>
                <a:rPr lang="en-US" altLang="en-US" sz="2800" b="1" dirty="0">
                  <a:latin typeface="Arial" panose="020B0604020202020204" pitchFamily="34" charset="0"/>
                  <a:ea typeface="Arial" panose="020B0604020202020204" pitchFamily="34" charset="0"/>
                </a:rPr>
                <a:t>1.3.</a:t>
              </a:r>
              <a:r>
                <a:rPr lang="en-US" altLang="en-US" sz="2800" b="1" dirty="0">
                  <a:latin typeface="Arial" panose="020B0604020202020204" pitchFamily="34" charset="0"/>
                  <a:ea typeface="Arial" panose="020B0604020202020204" pitchFamily="34" charset="0"/>
                </a:rPr>
                <a:t>Đ</a:t>
              </a:r>
              <a:r>
                <a:rPr lang="en-US" altLang="en-US" sz="2800" b="1" dirty="0">
                  <a:latin typeface="Arial" panose="020B0604020202020204" pitchFamily="34" charset="0"/>
                  <a:ea typeface="Arial" panose="020B0604020202020204" pitchFamily="34" charset="0"/>
                </a:rPr>
                <a:t>ối t</a:t>
              </a:r>
              <a:r>
                <a:rPr lang="en-US" altLang="en-US" sz="2800" b="1" dirty="0">
                  <a:latin typeface="Arial" panose="020B0604020202020204" pitchFamily="34" charset="0"/>
                  <a:ea typeface="Arial" panose="020B0604020202020204" pitchFamily="34" charset="0"/>
                </a:rPr>
                <a:t>ư</a:t>
              </a:r>
              <a:r>
                <a:rPr lang="en-US" altLang="en-US" sz="2800" b="1" dirty="0">
                  <a:latin typeface="Arial" panose="020B0604020202020204" pitchFamily="34" charset="0"/>
                  <a:ea typeface="Arial" panose="020B0604020202020204" pitchFamily="34" charset="0"/>
                </a:rPr>
                <a:t>ợng nghiên cứu</a:t>
              </a:r>
              <a:endParaRPr lang="en-US" altLang="en-US" sz="2800" b="1" dirty="0">
                <a:latin typeface="Arial" panose="020B0604020202020204" pitchFamily="34" charset="0"/>
                <a:ea typeface="Arial" panose="020B0604020202020204" pitchFamily="34" charset="0"/>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797560" y="889635"/>
            <a:ext cx="11131550" cy="5271770"/>
          </a:xfrm>
          <a:prstGeom prst="rect">
            <a:avLst/>
          </a:prstGeom>
          <a:noFill/>
          <a:ln w="9525">
            <a:noFill/>
          </a:ln>
        </p:spPr>
        <p:txBody>
          <a:bodyPr wrap="square" anchor="t" anchorCtr="0">
            <a:noAutofit/>
          </a:bodyPr>
          <a:p>
            <a:pPr indent="457200">
              <a:buFont typeface="Arial" panose="020B0604020202020204" pitchFamily="34" charset="0"/>
            </a:pPr>
            <a:r>
              <a:rPr lang="en-US" altLang="en-US" sz="2400" dirty="0">
                <a:latin typeface="Arial" panose="020B0604020202020204" pitchFamily="34" charset="0"/>
                <a:ea typeface="Arial" panose="020B0604020202020204" pitchFamily="34" charset="0"/>
              </a:rPr>
              <a:t>Dự án thiết kế website bán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ồng hồ này sẽ tập trung vào việc xây dựng một nền tảng th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mại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iện tử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ơn giản và dễ sử dụng, phục vụ cho các doanh nghiệp nhỏ,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ặc biệt là các cửa hàng gia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ình.</a:t>
            </a:r>
            <a:endParaRPr lang="en-US" altLang="en-US" sz="24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indent="457200"/>
              <a:r>
                <a:rPr lang="en-US" altLang="en-US" sz="2800" b="1" dirty="0">
                  <a:latin typeface="Arial" panose="020B0604020202020204" pitchFamily="34" charset="0"/>
                  <a:ea typeface="Arial" panose="020B0604020202020204" pitchFamily="34" charset="0"/>
                </a:rPr>
                <a:t>1.4.Phạm vi nghiên cứu</a:t>
              </a:r>
              <a:endParaRPr lang="en-US" altLang="en-US" sz="2800" b="1" dirty="0">
                <a:latin typeface="Arial" panose="020B0604020202020204" pitchFamily="34" charset="0"/>
                <a:ea typeface="Arial" panose="020B0604020202020204" pitchFamily="34" charset="0"/>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797560" y="889635"/>
            <a:ext cx="11131550" cy="5271770"/>
          </a:xfrm>
          <a:prstGeom prst="rect">
            <a:avLst/>
          </a:prstGeom>
          <a:noFill/>
          <a:ln w="9525">
            <a:noFill/>
          </a:ln>
        </p:spPr>
        <p:txBody>
          <a:bodyPr wrap="square" anchor="t" anchorCtr="0">
            <a:noAutofit/>
          </a:bodyPr>
          <a:p>
            <a:pPr indent="457200">
              <a:buFont typeface="Arial" panose="020B0604020202020204" pitchFamily="34" charset="0"/>
            </a:pPr>
            <a:r>
              <a:rPr lang="en-US" altLang="en-US" sz="2400" dirty="0">
                <a:latin typeface="Arial" panose="020B0604020202020204" pitchFamily="34" charset="0"/>
                <a:ea typeface="Arial" panose="020B0604020202020204" pitchFamily="34" charset="0"/>
              </a:rPr>
              <a:t>Ph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pháp nghiên cứu l</a:t>
            </a:r>
            <a:r>
              <a:rPr lang="en-US" altLang="en-US" sz="2400" dirty="0">
                <a:latin typeface="Arial" panose="020B0604020202020204" pitchFamily="34" charset="0"/>
                <a:ea typeface="Arial" panose="020B0604020202020204" pitchFamily="34" charset="0"/>
              </a:rPr>
              <a:t>ý</a:t>
            </a:r>
            <a:r>
              <a:rPr lang="en-US" altLang="en-US" sz="2400" dirty="0">
                <a:latin typeface="Arial" panose="020B0604020202020204" pitchFamily="34" charset="0"/>
                <a:ea typeface="Arial" panose="020B0604020202020204" pitchFamily="34" charset="0"/>
              </a:rPr>
              <a:t> thuyết: tìm hiểu ngôn ngữ HTML, CSS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ể tạo dựng giao diện, PHP và MySQL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ể t</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tác cơ sở dữ liệu.</a:t>
            </a:r>
            <a:endParaRPr lang="en-US" altLang="en-US" sz="2400" dirty="0">
              <a:latin typeface="Arial" panose="020B0604020202020204" pitchFamily="34" charset="0"/>
              <a:ea typeface="Arial" panose="020B0604020202020204" pitchFamily="34" charset="0"/>
            </a:endParaRPr>
          </a:p>
          <a:p>
            <a:pPr indent="457200">
              <a:buFont typeface="Arial" panose="020B0604020202020204" pitchFamily="34" charset="0"/>
            </a:pPr>
            <a:r>
              <a:rPr lang="en-US" altLang="en-US" sz="2400" dirty="0">
                <a:latin typeface="Arial" panose="020B0604020202020204" pitchFamily="34" charset="0"/>
                <a:ea typeface="Arial" panose="020B0604020202020204" pitchFamily="34" charset="0"/>
              </a:rPr>
              <a:t>Ph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pháp nghiên cứu thực nghiệm: Thiết kế, cài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ặt và triển khai website lên Internet.</a:t>
            </a:r>
            <a:endParaRPr lang="en-US" altLang="en-US" sz="24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indent="457200"/>
              <a:r>
                <a:rPr lang="en-US" altLang="en-US" sz="2800" b="1" dirty="0">
                  <a:latin typeface="Arial" panose="020B0604020202020204" pitchFamily="34" charset="0"/>
                  <a:ea typeface="Arial" panose="020B0604020202020204" pitchFamily="34" charset="0"/>
                </a:rPr>
                <a:t>1.5.Ph</a:t>
              </a:r>
              <a:r>
                <a:rPr lang="en-US" altLang="en-US" sz="2800" b="1" dirty="0">
                  <a:latin typeface="Arial" panose="020B0604020202020204" pitchFamily="34" charset="0"/>
                  <a:ea typeface="Arial" panose="020B0604020202020204" pitchFamily="34" charset="0"/>
                </a:rPr>
                <a:t>ư</a:t>
              </a:r>
              <a:r>
                <a:rPr lang="en-US" altLang="en-US" sz="2800" b="1" dirty="0">
                  <a:latin typeface="Arial" panose="020B0604020202020204" pitchFamily="34" charset="0"/>
                  <a:ea typeface="Arial" panose="020B0604020202020204" pitchFamily="34" charset="0"/>
                </a:rPr>
                <a:t>ơng pháp nghiên cứu</a:t>
              </a:r>
              <a:endParaRPr lang="en-US" altLang="en-US" sz="2800" b="1" dirty="0">
                <a:latin typeface="Arial" panose="020B0604020202020204" pitchFamily="34" charset="0"/>
                <a:ea typeface="Arial" panose="020B0604020202020204" pitchFamily="34" charset="0"/>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797560" y="889635"/>
            <a:ext cx="11131550" cy="5271770"/>
          </a:xfrm>
          <a:prstGeom prst="rect">
            <a:avLst/>
          </a:prstGeom>
          <a:noFill/>
          <a:ln w="9525">
            <a:noFill/>
          </a:ln>
        </p:spPr>
        <p:txBody>
          <a:bodyPr wrap="square" anchor="t" anchorCtr="0">
            <a:noAutofit/>
          </a:bodyPr>
          <a:p>
            <a:pPr indent="457200">
              <a:buFont typeface="Arial" panose="020B0604020202020204" pitchFamily="34" charset="0"/>
            </a:pPr>
            <a:r>
              <a:rPr lang="en-US" altLang="en-US" sz="2400" dirty="0">
                <a:latin typeface="Arial" panose="020B0604020202020204" pitchFamily="34" charset="0"/>
                <a:ea typeface="Arial" panose="020B0604020202020204" pitchFamily="34" charset="0"/>
              </a:rPr>
              <a:t>Ph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pháp nghiên cứu l</a:t>
            </a:r>
            <a:r>
              <a:rPr lang="en-US" altLang="en-US" sz="2400" dirty="0">
                <a:latin typeface="Arial" panose="020B0604020202020204" pitchFamily="34" charset="0"/>
                <a:ea typeface="Arial" panose="020B0604020202020204" pitchFamily="34" charset="0"/>
              </a:rPr>
              <a:t>ý</a:t>
            </a:r>
            <a:r>
              <a:rPr lang="en-US" altLang="en-US" sz="2400" dirty="0">
                <a:latin typeface="Arial" panose="020B0604020202020204" pitchFamily="34" charset="0"/>
                <a:ea typeface="Arial" panose="020B0604020202020204" pitchFamily="34" charset="0"/>
              </a:rPr>
              <a:t> thuyết: tìm hiểu ngôn ngữ HTML, CSS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ể tạo dựng giao diện, PHP và MySQL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ể t</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tác cơ sở dữ liệu.</a:t>
            </a:r>
            <a:endParaRPr lang="en-US" altLang="en-US" sz="2400" dirty="0">
              <a:latin typeface="Arial" panose="020B0604020202020204" pitchFamily="34" charset="0"/>
              <a:ea typeface="Arial" panose="020B0604020202020204" pitchFamily="34" charset="0"/>
            </a:endParaRPr>
          </a:p>
          <a:p>
            <a:pPr indent="457200">
              <a:buFont typeface="Arial" panose="020B0604020202020204" pitchFamily="34" charset="0"/>
            </a:pPr>
            <a:r>
              <a:rPr lang="en-US" altLang="en-US" sz="2400" dirty="0">
                <a:latin typeface="Arial" panose="020B0604020202020204" pitchFamily="34" charset="0"/>
                <a:ea typeface="Arial" panose="020B0604020202020204" pitchFamily="34" charset="0"/>
              </a:rPr>
              <a:t>Ph</a:t>
            </a:r>
            <a:r>
              <a:rPr lang="en-US" altLang="en-US" sz="2400" dirty="0">
                <a:latin typeface="Arial" panose="020B0604020202020204" pitchFamily="34" charset="0"/>
                <a:ea typeface="Arial" panose="020B0604020202020204" pitchFamily="34" charset="0"/>
              </a:rPr>
              <a:t>ư</a:t>
            </a:r>
            <a:r>
              <a:rPr lang="en-US" altLang="en-US" sz="2400" dirty="0">
                <a:latin typeface="Arial" panose="020B0604020202020204" pitchFamily="34" charset="0"/>
                <a:ea typeface="Arial" panose="020B0604020202020204" pitchFamily="34" charset="0"/>
              </a:rPr>
              <a:t>ơng pháp nghiên cứu thực nghiệm: Thiết kế, cài </a:t>
            </a:r>
            <a:r>
              <a:rPr lang="en-US" altLang="en-US" sz="2400" dirty="0">
                <a:latin typeface="Arial" panose="020B0604020202020204" pitchFamily="34" charset="0"/>
                <a:ea typeface="Arial" panose="020B0604020202020204" pitchFamily="34" charset="0"/>
              </a:rPr>
              <a:t>đ</a:t>
            </a:r>
            <a:r>
              <a:rPr lang="en-US" altLang="en-US" sz="2400" dirty="0">
                <a:latin typeface="Arial" panose="020B0604020202020204" pitchFamily="34" charset="0"/>
                <a:ea typeface="Arial" panose="020B0604020202020204" pitchFamily="34" charset="0"/>
              </a:rPr>
              <a:t>ặt và triển khai website lên Internet.</a:t>
            </a:r>
            <a:endParaRPr lang="en-US" altLang="en-US" sz="2400" dirty="0">
              <a:latin typeface="Arial" panose="020B0604020202020204" pitchFamily="34" charset="0"/>
              <a:ea typeface="Arial" panose="020B0604020202020204" pitchFamily="34" charset="0"/>
            </a:endParaRPr>
          </a:p>
        </p:txBody>
      </p:sp>
      <p:grpSp>
        <p:nvGrpSpPr>
          <p:cNvPr id="5135" name="组合 17"/>
          <p:cNvGrpSpPr/>
          <p:nvPr/>
        </p:nvGrpSpPr>
        <p:grpSpPr>
          <a:xfrm>
            <a:off x="0" y="292100"/>
            <a:ext cx="11887200" cy="596900"/>
            <a:chOff x="0" y="177800"/>
            <a:chExt cx="11885102" cy="596900"/>
          </a:xfrm>
        </p:grpSpPr>
        <p:sp>
          <p:nvSpPr>
            <p:cNvPr id="19" name="矩形 18"/>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11014671" cy="521970"/>
            </a:xfrm>
            <a:prstGeom prst="rect">
              <a:avLst/>
            </a:prstGeom>
            <a:noFill/>
            <a:ln w="9525">
              <a:noFill/>
            </a:ln>
          </p:spPr>
          <p:txBody>
            <a:bodyPr wrap="square" anchor="t" anchorCtr="0">
              <a:spAutoFit/>
            </a:bodyPr>
            <a:p>
              <a:pPr indent="457200"/>
              <a:r>
                <a:rPr lang="en-US" altLang="en-US" sz="2800" b="1" dirty="0">
                  <a:latin typeface="Arial" panose="020B0604020202020204" pitchFamily="34" charset="0"/>
                  <a:ea typeface="Arial" panose="020B0604020202020204" pitchFamily="34" charset="0"/>
                </a:rPr>
                <a:t>1.5.Ph</a:t>
              </a:r>
              <a:r>
                <a:rPr lang="en-US" altLang="en-US" sz="2800" b="1" dirty="0">
                  <a:latin typeface="Arial" panose="020B0604020202020204" pitchFamily="34" charset="0"/>
                  <a:ea typeface="Arial" panose="020B0604020202020204" pitchFamily="34" charset="0"/>
                </a:rPr>
                <a:t>ư</a:t>
              </a:r>
              <a:r>
                <a:rPr lang="en-US" altLang="en-US" sz="2800" b="1" dirty="0">
                  <a:latin typeface="Arial" panose="020B0604020202020204" pitchFamily="34" charset="0"/>
                  <a:ea typeface="Arial" panose="020B0604020202020204" pitchFamily="34" charset="0"/>
                </a:rPr>
                <a:t>ơng pháp nghiên cứu</a:t>
              </a:r>
              <a:endParaRPr lang="en-US" altLang="en-US" sz="2800" b="1" dirty="0">
                <a:latin typeface="Arial" panose="020B0604020202020204" pitchFamily="34" charset="0"/>
                <a:ea typeface="Arial" panose="020B0604020202020204" pitchFamily="34" charset="0"/>
              </a:endParaRPr>
            </a:p>
          </p:txBody>
        </p:sp>
      </p:gr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9289</Words>
  <Application>WPS Presentation</Application>
  <PresentationFormat>宽屏</PresentationFormat>
  <Paragraphs>229</Paragraphs>
  <Slides>36</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36</vt:i4>
      </vt:variant>
    </vt:vector>
  </HeadingPairs>
  <TitlesOfParts>
    <vt:vector size="43" baseType="lpstr">
      <vt:lpstr>Arial</vt:lpstr>
      <vt:lpstr>SimSun</vt:lpstr>
      <vt:lpstr>Wingdings</vt:lpstr>
      <vt:lpstr>Calibri</vt:lpstr>
      <vt:lpstr>Microsoft YaHei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ZhuLong</dc:creator>
  <cp:lastModifiedBy>Lăm Nguyễn</cp:lastModifiedBy>
  <cp:revision>34</cp:revision>
  <dcterms:created xsi:type="dcterms:W3CDTF">2016-01-14T13:04:00Z</dcterms:created>
  <dcterms:modified xsi:type="dcterms:W3CDTF">2025-01-16T05:27:55Z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1033-12.2.0.19805</vt:lpwstr>
  </property>
  <property fmtid="{D5CDD505-2E9C-101B-9397-08002B2CF9AE}" pid="3" name="ICV">
    <vt:lpwstr>77A377128D9E4C4789F9DF051A812341_13</vt:lpwstr>
  </property>
</Properties>
</file>